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6" r:id="rId2"/>
    <p:sldId id="257" r:id="rId3"/>
    <p:sldId id="259" r:id="rId4"/>
    <p:sldId id="258" r:id="rId5"/>
    <p:sldId id="260" r:id="rId6"/>
    <p:sldId id="264" r:id="rId7"/>
    <p:sldId id="261" r:id="rId8"/>
    <p:sldId id="265" r:id="rId9"/>
    <p:sldId id="263" r:id="rId10"/>
    <p:sldId id="266" r:id="rId11"/>
    <p:sldId id="262" r:id="rId12"/>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Style moyen 2 - Accentuation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016" autoAdjust="0"/>
    <p:restoredTop sz="94660"/>
  </p:normalViewPr>
  <p:slideViewPr>
    <p:cSldViewPr snapToGrid="0">
      <p:cViewPr varScale="1">
        <p:scale>
          <a:sx n="76" d="100"/>
          <a:sy n="76" d="100"/>
        </p:scale>
        <p:origin x="126" y="6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52070D0-582F-4546-A64F-A6581A7304C6}" type="datetimeFigureOut">
              <a:rPr lang="fr-FR" smtClean="0"/>
              <a:t>20/12/2017</a:t>
            </a:fld>
            <a:endParaRPr lang="fr-FR"/>
          </a:p>
        </p:txBody>
      </p:sp>
      <p:sp>
        <p:nvSpPr>
          <p:cNvPr id="4" name="Espace réservé de l'image des diapositives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not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2F8BFFB5-DE99-492A-A2C4-B200D05FAD0C}" type="slidenum">
              <a:rPr lang="fr-FR" smtClean="0"/>
              <a:t>‹N°›</a:t>
            </a:fld>
            <a:endParaRPr lang="fr-FR"/>
          </a:p>
        </p:txBody>
      </p:sp>
    </p:spTree>
    <p:extLst>
      <p:ext uri="{BB962C8B-B14F-4D97-AF65-F5344CB8AC3E}">
        <p14:creationId xmlns:p14="http://schemas.microsoft.com/office/powerpoint/2010/main" val="20388791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notes 2"/>
          <p:cNvSpPr>
            <a:spLocks noGrp="1"/>
          </p:cNvSpPr>
          <p:nvPr>
            <p:ph type="body" idx="1"/>
          </p:nvPr>
        </p:nvSpPr>
        <p:spPr/>
        <p:txBody>
          <a:bodyPr/>
          <a:lstStyle/>
          <a:p>
            <a:r>
              <a:rPr lang="fr-FR" dirty="0" smtClean="0"/>
              <a:t>Valider</a:t>
            </a:r>
            <a:r>
              <a:rPr lang="fr-FR" baseline="0" dirty="0" smtClean="0"/>
              <a:t> le découpage thématique avec une entrée par problématique de santé plutôt que par dispositif </a:t>
            </a:r>
            <a:endParaRPr lang="fr-FR" dirty="0"/>
          </a:p>
        </p:txBody>
      </p:sp>
      <p:sp>
        <p:nvSpPr>
          <p:cNvPr id="4" name="Espace réservé du numéro de diapositive 3"/>
          <p:cNvSpPr>
            <a:spLocks noGrp="1"/>
          </p:cNvSpPr>
          <p:nvPr>
            <p:ph type="sldNum" sz="quarter" idx="10"/>
          </p:nvPr>
        </p:nvSpPr>
        <p:spPr/>
        <p:txBody>
          <a:bodyPr/>
          <a:lstStyle/>
          <a:p>
            <a:fld id="{2F8BFFB5-DE99-492A-A2C4-B200D05FAD0C}" type="slidenum">
              <a:rPr lang="fr-FR" smtClean="0"/>
              <a:t>4</a:t>
            </a:fld>
            <a:endParaRPr lang="fr-FR"/>
          </a:p>
        </p:txBody>
      </p:sp>
    </p:spTree>
    <p:extLst>
      <p:ext uri="{BB962C8B-B14F-4D97-AF65-F5344CB8AC3E}">
        <p14:creationId xmlns:p14="http://schemas.microsoft.com/office/powerpoint/2010/main" val="22640705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r>
              <a:rPr lang="fr-FR" dirty="0" smtClean="0"/>
              <a:t>DMS dans les hôpitaux</a:t>
            </a:r>
            <a:r>
              <a:rPr lang="fr-FR" baseline="0" dirty="0" smtClean="0"/>
              <a:t> </a:t>
            </a:r>
          </a:p>
          <a:p>
            <a:pPr marL="0" marR="0" indent="0" algn="l" defTabSz="914400" rtl="0" eaLnBrk="1" fontAlgn="auto" latinLnBrk="0" hangingPunct="1">
              <a:lnSpc>
                <a:spcPct val="100000"/>
              </a:lnSpc>
              <a:spcBef>
                <a:spcPts val="0"/>
              </a:spcBef>
              <a:spcAft>
                <a:spcPts val="0"/>
              </a:spcAft>
              <a:buClrTx/>
              <a:buSzTx/>
              <a:buFontTx/>
              <a:buNone/>
              <a:tabLst/>
              <a:defRPr/>
            </a:pPr>
            <a:r>
              <a:rPr lang="fr-FR" baseline="0" dirty="0" smtClean="0"/>
              <a:t>Korsakoff, Alzheimer = pathologie du vieillissement </a:t>
            </a:r>
            <a:r>
              <a:rPr lang="fr-FR" dirty="0" smtClean="0"/>
              <a:t>ou du corps vieillissant prématurément</a:t>
            </a:r>
          </a:p>
        </p:txBody>
      </p:sp>
      <p:sp>
        <p:nvSpPr>
          <p:cNvPr id="4" name="Espace réservé du numéro de diapositive 3"/>
          <p:cNvSpPr>
            <a:spLocks noGrp="1"/>
          </p:cNvSpPr>
          <p:nvPr>
            <p:ph type="sldNum" sz="quarter" idx="10"/>
          </p:nvPr>
        </p:nvSpPr>
        <p:spPr/>
        <p:txBody>
          <a:bodyPr/>
          <a:lstStyle/>
          <a:p>
            <a:fld id="{2F8BFFB5-DE99-492A-A2C4-B200D05FAD0C}" type="slidenum">
              <a:rPr lang="fr-FR" smtClean="0"/>
              <a:t>5</a:t>
            </a:fld>
            <a:endParaRPr lang="fr-FR"/>
          </a:p>
        </p:txBody>
      </p:sp>
    </p:spTree>
    <p:extLst>
      <p:ext uri="{BB962C8B-B14F-4D97-AF65-F5344CB8AC3E}">
        <p14:creationId xmlns:p14="http://schemas.microsoft.com/office/powerpoint/2010/main" val="24896398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1524000" y="1122363"/>
            <a:ext cx="9144000" cy="2387600"/>
          </a:xfrm>
        </p:spPr>
        <p:txBody>
          <a:bodyPr anchor="b"/>
          <a:lstStyle>
            <a:lvl1pPr algn="ctr">
              <a:defRPr sz="6000"/>
            </a:lvl1pPr>
          </a:lstStyle>
          <a:p>
            <a:r>
              <a:rPr lang="fr-FR" smtClean="0"/>
              <a:t>Modifiez le style du titre</a:t>
            </a:r>
            <a:endParaRPr lang="fr-FR"/>
          </a:p>
        </p:txBody>
      </p:sp>
      <p:sp>
        <p:nvSpPr>
          <p:cNvPr id="3" name="Sous-titr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smtClean="0"/>
              <a:t>Modifier le style des sous-titres du masque</a:t>
            </a:r>
            <a:endParaRPr lang="fr-FR"/>
          </a:p>
        </p:txBody>
      </p:sp>
      <p:sp>
        <p:nvSpPr>
          <p:cNvPr id="4" name="Espace réservé de la date 3"/>
          <p:cNvSpPr>
            <a:spLocks noGrp="1"/>
          </p:cNvSpPr>
          <p:nvPr>
            <p:ph type="dt" sz="half" idx="10"/>
          </p:nvPr>
        </p:nvSpPr>
        <p:spPr/>
        <p:txBody>
          <a:body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211873867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25664128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8724900" y="365125"/>
            <a:ext cx="2628900" cy="5811838"/>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838200" y="365125"/>
            <a:ext cx="7734300" cy="5811838"/>
          </a:xfrm>
        </p:spPr>
        <p:txBody>
          <a:bodyPr vert="eaVert"/>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27889987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33735563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831850" y="1709738"/>
            <a:ext cx="10515600" cy="2852737"/>
          </a:xfrm>
        </p:spPr>
        <p:txBody>
          <a:bodyPr anchor="b"/>
          <a:lstStyle>
            <a:lvl1pPr>
              <a:defRPr sz="6000"/>
            </a:lvl1pPr>
          </a:lstStyle>
          <a:p>
            <a:r>
              <a:rPr lang="fr-FR" smtClean="0"/>
              <a:t>Modifiez le style du titre</a:t>
            </a:r>
            <a:endParaRPr lang="fr-FR"/>
          </a:p>
        </p:txBody>
      </p:sp>
      <p:sp>
        <p:nvSpPr>
          <p:cNvPr id="3" name="Espace réservé du texte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smtClean="0"/>
              <a:t>Modifier les styles du texte du masque</a:t>
            </a:r>
          </a:p>
        </p:txBody>
      </p:sp>
      <p:sp>
        <p:nvSpPr>
          <p:cNvPr id="4" name="Espace réservé de la date 3"/>
          <p:cNvSpPr>
            <a:spLocks noGrp="1"/>
          </p:cNvSpPr>
          <p:nvPr>
            <p:ph type="dt" sz="half" idx="10"/>
          </p:nvPr>
        </p:nvSpPr>
        <p:spPr/>
        <p:txBody>
          <a:body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18336976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838200" y="1825625"/>
            <a:ext cx="5181600" cy="4351338"/>
          </a:xfrm>
        </p:spPr>
        <p:txBody>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6172200" y="1825625"/>
            <a:ext cx="5181600" cy="4351338"/>
          </a:xfrm>
        </p:spPr>
        <p:txBody>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279C2D67-654A-431D-8B59-CA7A5B0DE151}" type="datetimeFigureOut">
              <a:rPr lang="fr-FR" smtClean="0"/>
              <a:t>20/12/2017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41069055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839788" y="365125"/>
            <a:ext cx="10515600" cy="1325563"/>
          </a:xfrm>
        </p:spPr>
        <p:txBody>
          <a:bodyPr/>
          <a:lstStyle/>
          <a:p>
            <a:r>
              <a:rPr lang="fr-FR" smtClean="0"/>
              <a:t>Modifiez le style du titre</a:t>
            </a:r>
            <a:endParaRPr lang="fr-FR"/>
          </a:p>
        </p:txBody>
      </p:sp>
      <p:sp>
        <p:nvSpPr>
          <p:cNvPr id="3" name="Espace réservé du texte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Modifier les styles du texte du masque</a:t>
            </a:r>
          </a:p>
        </p:txBody>
      </p:sp>
      <p:sp>
        <p:nvSpPr>
          <p:cNvPr id="4" name="Espace réservé du contenu 3"/>
          <p:cNvSpPr>
            <a:spLocks noGrp="1"/>
          </p:cNvSpPr>
          <p:nvPr>
            <p:ph sz="half" idx="2"/>
          </p:nvPr>
        </p:nvSpPr>
        <p:spPr>
          <a:xfrm>
            <a:off x="839788" y="2505075"/>
            <a:ext cx="5157787" cy="3684588"/>
          </a:xfrm>
        </p:spPr>
        <p:txBody>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Modifier les styles du texte du masque</a:t>
            </a:r>
          </a:p>
        </p:txBody>
      </p:sp>
      <p:sp>
        <p:nvSpPr>
          <p:cNvPr id="6" name="Espace réservé du contenu 5"/>
          <p:cNvSpPr>
            <a:spLocks noGrp="1"/>
          </p:cNvSpPr>
          <p:nvPr>
            <p:ph sz="quarter" idx="4"/>
          </p:nvPr>
        </p:nvSpPr>
        <p:spPr>
          <a:xfrm>
            <a:off x="6172200" y="2505075"/>
            <a:ext cx="5183188" cy="3684588"/>
          </a:xfrm>
        </p:spPr>
        <p:txBody>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279C2D67-654A-431D-8B59-CA7A5B0DE151}" type="datetimeFigureOut">
              <a:rPr lang="fr-FR" smtClean="0"/>
              <a:t>20/12/2017</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14311419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279C2D67-654A-431D-8B59-CA7A5B0DE151}" type="datetimeFigureOut">
              <a:rPr lang="fr-FR" smtClean="0"/>
              <a:t>20/12/2017</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210266194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279C2D67-654A-431D-8B59-CA7A5B0DE151}" type="datetimeFigureOut">
              <a:rPr lang="fr-FR" smtClean="0"/>
              <a:t>20/12/2017</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38274314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du contenu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Modifier les styles du texte du masque</a:t>
            </a:r>
          </a:p>
        </p:txBody>
      </p:sp>
      <p:sp>
        <p:nvSpPr>
          <p:cNvPr id="5" name="Espace réservé de la date 4"/>
          <p:cNvSpPr>
            <a:spLocks noGrp="1"/>
          </p:cNvSpPr>
          <p:nvPr>
            <p:ph type="dt" sz="half" idx="10"/>
          </p:nvPr>
        </p:nvSpPr>
        <p:spPr/>
        <p:txBody>
          <a:bodyPr/>
          <a:lstStyle/>
          <a:p>
            <a:fld id="{279C2D67-654A-431D-8B59-CA7A5B0DE151}" type="datetimeFigureOut">
              <a:rPr lang="fr-FR" smtClean="0"/>
              <a:t>20/12/2017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53022136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pour une imag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Modifier les styles du texte du masque</a:t>
            </a:r>
          </a:p>
        </p:txBody>
      </p:sp>
      <p:sp>
        <p:nvSpPr>
          <p:cNvPr id="5" name="Espace réservé de la date 4"/>
          <p:cNvSpPr>
            <a:spLocks noGrp="1"/>
          </p:cNvSpPr>
          <p:nvPr>
            <p:ph type="dt" sz="half" idx="10"/>
          </p:nvPr>
        </p:nvSpPr>
        <p:spPr/>
        <p:txBody>
          <a:bodyPr/>
          <a:lstStyle/>
          <a:p>
            <a:fld id="{279C2D67-654A-431D-8B59-CA7A5B0DE151}" type="datetimeFigureOut">
              <a:rPr lang="fr-FR" smtClean="0"/>
              <a:t>20/12/2017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CE2E7385-702C-4462-A1A1-608F0283C0BD}" type="slidenum">
              <a:rPr lang="fr-FR" smtClean="0"/>
              <a:t>‹N°›</a:t>
            </a:fld>
            <a:endParaRPr lang="fr-FR"/>
          </a:p>
        </p:txBody>
      </p:sp>
    </p:spTree>
    <p:extLst>
      <p:ext uri="{BB962C8B-B14F-4D97-AF65-F5344CB8AC3E}">
        <p14:creationId xmlns:p14="http://schemas.microsoft.com/office/powerpoint/2010/main" val="28469426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smtClean="0"/>
              <a:t>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79C2D67-654A-431D-8B59-CA7A5B0DE151}" type="datetimeFigureOut">
              <a:rPr lang="fr-FR" smtClean="0"/>
              <a:t>20/12/2017</a:t>
            </a:fld>
            <a:endParaRPr lang="fr-FR"/>
          </a:p>
        </p:txBody>
      </p:sp>
      <p:sp>
        <p:nvSpPr>
          <p:cNvPr id="5" name="Espace réservé du pied de page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E2E7385-702C-4462-A1A1-608F0283C0BD}" type="slidenum">
              <a:rPr lang="fr-FR" smtClean="0"/>
              <a:t>‹N°›</a:t>
            </a:fld>
            <a:endParaRPr lang="fr-FR"/>
          </a:p>
        </p:txBody>
      </p:sp>
    </p:spTree>
    <p:extLst>
      <p:ext uri="{BB962C8B-B14F-4D97-AF65-F5344CB8AC3E}">
        <p14:creationId xmlns:p14="http://schemas.microsoft.com/office/powerpoint/2010/main" val="19357221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1524000" y="1477963"/>
            <a:ext cx="9144000" cy="2387600"/>
          </a:xfrm>
        </p:spPr>
        <p:txBody>
          <a:bodyPr>
            <a:noAutofit/>
          </a:bodyPr>
          <a:lstStyle/>
          <a:p>
            <a:r>
              <a:rPr lang="fr-FR" sz="6600" b="1" dirty="0" smtClean="0">
                <a:solidFill>
                  <a:srgbClr val="0070C0"/>
                </a:solidFill>
              </a:rPr>
              <a:t>Séminaire « fluidité </a:t>
            </a:r>
            <a:r>
              <a:rPr lang="fr-FR" sz="6600" b="1" dirty="0">
                <a:solidFill>
                  <a:srgbClr val="0070C0"/>
                </a:solidFill>
              </a:rPr>
              <a:t>du secteur accueil hébergement </a:t>
            </a:r>
            <a:r>
              <a:rPr lang="fr-FR" sz="6600" b="1" dirty="0" smtClean="0">
                <a:solidFill>
                  <a:srgbClr val="0070C0"/>
                </a:solidFill>
              </a:rPr>
              <a:t>parisien »</a:t>
            </a:r>
            <a:endParaRPr lang="fr-FR" sz="6600" b="1" dirty="0">
              <a:solidFill>
                <a:srgbClr val="0070C0"/>
              </a:solidFill>
            </a:endParaRPr>
          </a:p>
        </p:txBody>
      </p:sp>
      <p:sp>
        <p:nvSpPr>
          <p:cNvPr id="3" name="Sous-titre 2"/>
          <p:cNvSpPr>
            <a:spLocks noGrp="1"/>
          </p:cNvSpPr>
          <p:nvPr>
            <p:ph type="subTitle" idx="1"/>
          </p:nvPr>
        </p:nvSpPr>
        <p:spPr>
          <a:xfrm>
            <a:off x="1524000" y="3747851"/>
            <a:ext cx="9144000" cy="2893177"/>
          </a:xfrm>
        </p:spPr>
        <p:txBody>
          <a:bodyPr>
            <a:normAutofit fontScale="55000" lnSpcReduction="20000"/>
          </a:bodyPr>
          <a:lstStyle/>
          <a:p>
            <a:r>
              <a:rPr lang="fr-FR" sz="6500" dirty="0" smtClean="0"/>
              <a:t>Groupe 3 : « Comment mieux réorienter les personnes qui relèvent d’une prise en charge médico-sociale, d’une prise en charge médicale ou paramédicale dans le logement ? »</a:t>
            </a:r>
          </a:p>
          <a:p>
            <a:endParaRPr lang="fr-FR" sz="4200" dirty="0" smtClean="0"/>
          </a:p>
          <a:p>
            <a:r>
              <a:rPr lang="fr-FR" sz="5100" dirty="0" smtClean="0"/>
              <a:t>Initiative de l’UT-DRIHL Paris </a:t>
            </a:r>
          </a:p>
          <a:p>
            <a:r>
              <a:rPr lang="fr-FR" sz="5100" dirty="0" err="1" smtClean="0"/>
              <a:t>Coportage</a:t>
            </a:r>
            <a:r>
              <a:rPr lang="fr-FR" sz="5100" dirty="0" smtClean="0"/>
              <a:t> par la Commission santé de la FAS </a:t>
            </a:r>
            <a:r>
              <a:rPr lang="fr-FR" sz="5100" dirty="0" err="1" smtClean="0"/>
              <a:t>IdF</a:t>
            </a:r>
            <a:endParaRPr lang="fr-FR" sz="5100" dirty="0"/>
          </a:p>
        </p:txBody>
      </p:sp>
      <p:pic>
        <p:nvPicPr>
          <p:cNvPr id="1026" name="Picture 2" descr="part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763" y="4763"/>
            <a:ext cx="1104900" cy="1266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4" name="Image 3"/>
          <p:cNvPicPr>
            <a:picLocks noChangeAspect="1"/>
          </p:cNvPicPr>
          <p:nvPr/>
        </p:nvPicPr>
        <p:blipFill rotWithShape="1">
          <a:blip r:embed="rId3" cstate="print">
            <a:extLst>
              <a:ext uri="{28A0092B-C50C-407E-A947-70E740481C1C}">
                <a14:useLocalDpi xmlns:a14="http://schemas.microsoft.com/office/drawing/2010/main" val="0"/>
              </a:ext>
            </a:extLst>
          </a:blip>
          <a:srcRect l="9343" t="8561" r="39141" b="14243"/>
          <a:stretch/>
        </p:blipFill>
        <p:spPr>
          <a:xfrm>
            <a:off x="1109663" y="56651"/>
            <a:ext cx="1421419" cy="1080000"/>
          </a:xfrm>
          <a:prstGeom prst="rect">
            <a:avLst/>
          </a:prstGeom>
        </p:spPr>
      </p:pic>
    </p:spTree>
    <p:extLst>
      <p:ext uri="{BB962C8B-B14F-4D97-AF65-F5344CB8AC3E}">
        <p14:creationId xmlns:p14="http://schemas.microsoft.com/office/powerpoint/2010/main" val="168998640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
            <a:ext cx="12192000" cy="1206500"/>
          </a:xfrm>
        </p:spPr>
        <p:txBody>
          <a:bodyPr>
            <a:normAutofit/>
          </a:bodyPr>
          <a:lstStyle/>
          <a:p>
            <a:pPr algn="ctr"/>
            <a:r>
              <a:rPr lang="fr-FR" sz="4000" b="1" dirty="0">
                <a:solidFill>
                  <a:srgbClr val="0070C0"/>
                </a:solidFill>
              </a:rPr>
              <a:t>Favoriser </a:t>
            </a:r>
            <a:r>
              <a:rPr lang="fr-FR" sz="4000" b="1" dirty="0" smtClean="0">
                <a:solidFill>
                  <a:srgbClr val="0070C0"/>
                </a:solidFill>
              </a:rPr>
              <a:t>l’organisation de </a:t>
            </a:r>
            <a:r>
              <a:rPr lang="fr-FR" sz="4000" b="1" dirty="0">
                <a:solidFill>
                  <a:srgbClr val="0070C0"/>
                </a:solidFill>
              </a:rPr>
              <a:t>parcours de </a:t>
            </a:r>
            <a:r>
              <a:rPr lang="fr-FR" sz="4000" b="1" dirty="0" smtClean="0">
                <a:solidFill>
                  <a:srgbClr val="0070C0"/>
                </a:solidFill>
              </a:rPr>
              <a:t>santé pour les personnes en situation de précarité </a:t>
            </a:r>
            <a:endParaRPr lang="fr-FR" sz="4000" b="1" dirty="0">
              <a:solidFill>
                <a:srgbClr val="0070C0"/>
              </a:solidFill>
            </a:endParaRPr>
          </a:p>
        </p:txBody>
      </p:sp>
      <p:sp>
        <p:nvSpPr>
          <p:cNvPr id="3" name="Espace réservé du contenu 2"/>
          <p:cNvSpPr>
            <a:spLocks noGrp="1"/>
          </p:cNvSpPr>
          <p:nvPr>
            <p:ph idx="1"/>
          </p:nvPr>
        </p:nvSpPr>
        <p:spPr>
          <a:xfrm>
            <a:off x="0" y="1206502"/>
            <a:ext cx="12192000" cy="5651498"/>
          </a:xfrm>
        </p:spPr>
        <p:txBody>
          <a:bodyPr>
            <a:normAutofit fontScale="92500" lnSpcReduction="10000"/>
          </a:bodyPr>
          <a:lstStyle/>
          <a:p>
            <a:pPr>
              <a:buFont typeface="Wingdings" panose="05000000000000000000" pitchFamily="2" charset="2"/>
              <a:buChar char="ü"/>
            </a:pPr>
            <a:r>
              <a:rPr lang="fr-FR" b="1" dirty="0" smtClean="0">
                <a:solidFill>
                  <a:srgbClr val="92D050"/>
                </a:solidFill>
              </a:rPr>
              <a:t> Permettre l’accès aux soins des personnes les plus précaires, et favoriser le suivi par un médecin traitant dans leur environnement de proximité</a:t>
            </a:r>
          </a:p>
          <a:p>
            <a:pPr marL="0" indent="0">
              <a:buNone/>
            </a:pPr>
            <a:r>
              <a:rPr lang="fr-FR" dirty="0" smtClean="0"/>
              <a:t>Favoriser les outils de dématérialisation entre professionnels accompagnants pour favoriser la continuité des parcours.</a:t>
            </a:r>
          </a:p>
          <a:p>
            <a:pPr marL="0" indent="0">
              <a:buNone/>
            </a:pPr>
            <a:r>
              <a:rPr lang="fr-FR" dirty="0" smtClean="0"/>
              <a:t>Renforcer les PASS en </a:t>
            </a:r>
            <a:r>
              <a:rPr lang="fr-FR" dirty="0" err="1" smtClean="0"/>
              <a:t>IdF</a:t>
            </a:r>
            <a:r>
              <a:rPr lang="fr-FR" dirty="0" smtClean="0"/>
              <a:t> : couverture territoriale complète</a:t>
            </a:r>
          </a:p>
          <a:p>
            <a:pPr marL="0" indent="0">
              <a:buNone/>
            </a:pPr>
            <a:r>
              <a:rPr lang="fr-FR" dirty="0" smtClean="0"/>
              <a:t>Déployer les PASS ambulatoires / de ville </a:t>
            </a:r>
          </a:p>
          <a:p>
            <a:pPr>
              <a:buFont typeface="Wingdings" panose="05000000000000000000" pitchFamily="2" charset="2"/>
              <a:buChar char="ü"/>
            </a:pPr>
            <a:r>
              <a:rPr lang="fr-FR" b="1" dirty="0" smtClean="0">
                <a:solidFill>
                  <a:srgbClr val="92D050"/>
                </a:solidFill>
              </a:rPr>
              <a:t> Développer les structures médico-sociales assurant un hébergement et une coordination thérapeutique et sociale (ACT, LAM, LHSS)</a:t>
            </a:r>
          </a:p>
          <a:p>
            <a:pPr marL="0" indent="0">
              <a:buNone/>
            </a:pPr>
            <a:r>
              <a:rPr lang="fr-FR" dirty="0" smtClean="0"/>
              <a:t>Uniformiser au niveau régional les conditions d’accès (public et pathologies associées), l’orientation et le rapport d’activité.</a:t>
            </a:r>
          </a:p>
          <a:p>
            <a:pPr marL="0" indent="0">
              <a:buNone/>
            </a:pPr>
            <a:r>
              <a:rPr lang="fr-FR" dirty="0" smtClean="0"/>
              <a:t>Ex : guichet unique ACT sur le 93, dans lequel pourraient être inclus les LAM</a:t>
            </a:r>
          </a:p>
          <a:p>
            <a:pPr>
              <a:buFont typeface="Wingdings"/>
              <a:buChar char="Ø"/>
            </a:pPr>
            <a:r>
              <a:rPr lang="fr-FR" dirty="0" smtClean="0"/>
              <a:t>Portage par le SIAO à définir </a:t>
            </a:r>
          </a:p>
          <a:p>
            <a:pPr>
              <a:buFont typeface="Wingdings"/>
              <a:buChar char="Ø"/>
            </a:pPr>
            <a:r>
              <a:rPr lang="fr-FR" dirty="0" smtClean="0"/>
              <a:t>Dupliquer pour les LHSS avec une temporalité différente</a:t>
            </a:r>
          </a:p>
          <a:p>
            <a:pPr marL="0" indent="0">
              <a:buNone/>
            </a:pPr>
            <a:endParaRPr lang="fr-FR" dirty="0"/>
          </a:p>
        </p:txBody>
      </p:sp>
    </p:spTree>
    <p:extLst>
      <p:ext uri="{BB962C8B-B14F-4D97-AF65-F5344CB8AC3E}">
        <p14:creationId xmlns:p14="http://schemas.microsoft.com/office/powerpoint/2010/main" val="372259385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47927" y="1"/>
            <a:ext cx="10515600" cy="762000"/>
          </a:xfrm>
        </p:spPr>
        <p:txBody>
          <a:bodyPr>
            <a:normAutofit/>
          </a:bodyPr>
          <a:lstStyle/>
          <a:p>
            <a:pPr algn="ctr"/>
            <a:r>
              <a:rPr lang="fr-FR" sz="4000" b="1" dirty="0" smtClean="0">
                <a:solidFill>
                  <a:srgbClr val="0070C0"/>
                </a:solidFill>
              </a:rPr>
              <a:t>Préconisations transversales </a:t>
            </a:r>
            <a:endParaRPr lang="fr-FR" sz="4000" b="1" dirty="0">
              <a:solidFill>
                <a:srgbClr val="0070C0"/>
              </a:solidFill>
            </a:endParaRPr>
          </a:p>
        </p:txBody>
      </p:sp>
      <p:sp>
        <p:nvSpPr>
          <p:cNvPr id="3" name="Espace réservé du contenu 2"/>
          <p:cNvSpPr>
            <a:spLocks noGrp="1"/>
          </p:cNvSpPr>
          <p:nvPr>
            <p:ph idx="1"/>
          </p:nvPr>
        </p:nvSpPr>
        <p:spPr>
          <a:xfrm>
            <a:off x="0" y="660400"/>
            <a:ext cx="12192000" cy="6197600"/>
          </a:xfrm>
        </p:spPr>
        <p:txBody>
          <a:bodyPr>
            <a:normAutofit fontScale="62500" lnSpcReduction="20000"/>
          </a:bodyPr>
          <a:lstStyle/>
          <a:p>
            <a:pPr marL="0" indent="0">
              <a:buNone/>
            </a:pPr>
            <a:r>
              <a:rPr lang="fr-FR" b="1" dirty="0" smtClean="0">
                <a:solidFill>
                  <a:srgbClr val="92D050"/>
                </a:solidFill>
              </a:rPr>
              <a:t>1/ Une politique effective de lutte contre les inégalités sociales et territoriales de santé </a:t>
            </a:r>
          </a:p>
          <a:p>
            <a:pPr marL="0" indent="0">
              <a:buNone/>
            </a:pPr>
            <a:r>
              <a:rPr lang="fr-FR" dirty="0" smtClean="0"/>
              <a:t>Faciliter l’accès aux droits et notamment à la couverture maladie en simplifiant les démarches, et en améliorant l’information délivrée aux personnes </a:t>
            </a:r>
          </a:p>
          <a:p>
            <a:pPr marL="0" indent="0">
              <a:buNone/>
            </a:pPr>
            <a:r>
              <a:rPr lang="fr-FR" dirty="0" smtClean="0"/>
              <a:t>Renforcer la lutte contre les refus de soins des professionnels de santé à l’encontre des personnes en situation de précarité</a:t>
            </a:r>
          </a:p>
          <a:p>
            <a:pPr marL="0" indent="0">
              <a:buNone/>
            </a:pPr>
            <a:r>
              <a:rPr lang="fr-FR" b="1" dirty="0" smtClean="0">
                <a:solidFill>
                  <a:srgbClr val="92D050"/>
                </a:solidFill>
              </a:rPr>
              <a:t>2/ Favoriser le travail intersectoriel et une meilleure coordination des acteurs sociaux, médico-sociaux et sanitaires</a:t>
            </a:r>
          </a:p>
          <a:p>
            <a:pPr marL="0" indent="0">
              <a:buNone/>
            </a:pPr>
            <a:r>
              <a:rPr lang="fr-FR" dirty="0" smtClean="0"/>
              <a:t>Rendre possible sur un territoire donné un pôle ressource facilement mobilisable par les structures </a:t>
            </a:r>
            <a:r>
              <a:rPr lang="fr-FR" dirty="0"/>
              <a:t>du secteur AHI </a:t>
            </a:r>
            <a:r>
              <a:rPr lang="fr-FR" dirty="0" smtClean="0"/>
              <a:t>afin </a:t>
            </a:r>
            <a:r>
              <a:rPr lang="fr-FR" dirty="0"/>
              <a:t>d’assurer l’interface avec les secteurs médico-social et sanitaire </a:t>
            </a:r>
            <a:r>
              <a:rPr lang="fr-FR" dirty="0" smtClean="0"/>
              <a:t>(</a:t>
            </a:r>
            <a:r>
              <a:rPr lang="fr-FR" dirty="0"/>
              <a:t>forme et portage à </a:t>
            </a:r>
            <a:r>
              <a:rPr lang="fr-FR" dirty="0" smtClean="0"/>
              <a:t>définir : poste dédié ? mutualisation ? coopération d’acteurs ?)</a:t>
            </a:r>
          </a:p>
          <a:p>
            <a:pPr marL="0" indent="0">
              <a:buNone/>
            </a:pPr>
            <a:r>
              <a:rPr lang="fr-FR" dirty="0" smtClean="0"/>
              <a:t>Rendre possible dans chaque SIAO le travail d’observation des problématiques de santé et de l’offre disponible.</a:t>
            </a:r>
          </a:p>
          <a:p>
            <a:pPr marL="0" indent="0">
              <a:buNone/>
            </a:pPr>
            <a:r>
              <a:rPr lang="fr-FR" dirty="0" smtClean="0"/>
              <a:t>Former le corps médical à l’accompagnement des patients en situation de précarité dans le cadre de la formation initiale et continue &gt; formations croisées entre professionnels des secteurs social, médico-social et sanitaire</a:t>
            </a:r>
          </a:p>
          <a:p>
            <a:pPr marL="0" indent="0">
              <a:buNone/>
            </a:pPr>
            <a:r>
              <a:rPr lang="fr-FR" b="1" dirty="0" smtClean="0">
                <a:solidFill>
                  <a:srgbClr val="92D050"/>
                </a:solidFill>
              </a:rPr>
              <a:t>3/ Déployer </a:t>
            </a:r>
            <a:r>
              <a:rPr lang="fr-FR" b="1" dirty="0">
                <a:solidFill>
                  <a:srgbClr val="92D050"/>
                </a:solidFill>
              </a:rPr>
              <a:t>le </a:t>
            </a:r>
            <a:r>
              <a:rPr lang="fr-FR" b="1" dirty="0" smtClean="0">
                <a:solidFill>
                  <a:srgbClr val="92D050"/>
                </a:solidFill>
              </a:rPr>
              <a:t>Logement d’abord, reposant un principe </a:t>
            </a:r>
            <a:r>
              <a:rPr lang="fr-FR" b="1" dirty="0">
                <a:solidFill>
                  <a:srgbClr val="92D050"/>
                </a:solidFill>
              </a:rPr>
              <a:t>d’accompagnement </a:t>
            </a:r>
            <a:r>
              <a:rPr lang="fr-FR" b="1" dirty="0" smtClean="0">
                <a:solidFill>
                  <a:srgbClr val="92D050"/>
                </a:solidFill>
              </a:rPr>
              <a:t>adapté dans le logement autour </a:t>
            </a:r>
            <a:r>
              <a:rPr lang="fr-FR" b="1" dirty="0">
                <a:solidFill>
                  <a:srgbClr val="92D050"/>
                </a:solidFill>
              </a:rPr>
              <a:t>de la </a:t>
            </a:r>
            <a:r>
              <a:rPr lang="fr-FR" b="1" dirty="0" smtClean="0">
                <a:solidFill>
                  <a:srgbClr val="92D050"/>
                </a:solidFill>
              </a:rPr>
              <a:t>personne, y compris pour les personnes en situation de santé fragile </a:t>
            </a:r>
            <a:endParaRPr lang="fr-FR" dirty="0"/>
          </a:p>
          <a:p>
            <a:pPr marL="0" indent="0">
              <a:buNone/>
            </a:pPr>
            <a:r>
              <a:rPr lang="fr-FR" dirty="0" smtClean="0"/>
              <a:t>Un accompagnement :</a:t>
            </a:r>
          </a:p>
          <a:p>
            <a:r>
              <a:rPr lang="fr-FR" dirty="0" smtClean="0"/>
              <a:t>Flexible </a:t>
            </a:r>
            <a:r>
              <a:rPr lang="fr-FR" dirty="0"/>
              <a:t>(fortement individualisé, modulable en intensité et en durée, etc</a:t>
            </a:r>
            <a:r>
              <a:rPr lang="fr-FR" dirty="0" smtClean="0"/>
              <a:t>.)</a:t>
            </a:r>
          </a:p>
          <a:p>
            <a:r>
              <a:rPr lang="fr-FR" dirty="0" smtClean="0"/>
              <a:t>Mobilisant </a:t>
            </a:r>
            <a:r>
              <a:rPr lang="fr-FR" dirty="0"/>
              <a:t>des intervenants pluriels (professionnels, pair-aidants, bénévoles, etc.) et une approche pluridisciplinaire dès lors que la situation de la personne le justifie (social, santé, emploi, formation, parentalité, justice, accès aux droits, culture, </a:t>
            </a:r>
            <a:r>
              <a:rPr lang="fr-FR" dirty="0" smtClean="0"/>
              <a:t>justice)</a:t>
            </a:r>
          </a:p>
          <a:p>
            <a:r>
              <a:rPr lang="fr-FR" dirty="0" smtClean="0"/>
              <a:t>Fondé </a:t>
            </a:r>
            <a:r>
              <a:rPr lang="fr-FR" dirty="0"/>
              <a:t>sur la libre adhésion et la participation de la personne (pouvoir s’impliquer activement dans le choix du logement, la définition de l’accompagnement, le suivi ou non d’un traitement, développer ses capacités, etc</a:t>
            </a:r>
            <a:r>
              <a:rPr lang="fr-FR" dirty="0" smtClean="0"/>
              <a:t>.)</a:t>
            </a:r>
          </a:p>
          <a:p>
            <a:r>
              <a:rPr lang="fr-FR" dirty="0" smtClean="0"/>
              <a:t>Activable </a:t>
            </a:r>
            <a:r>
              <a:rPr lang="fr-FR" dirty="0"/>
              <a:t>dans toutes les situations résidentielles (rue, squat, campement, hébergement, logement, etc.) et intégrant une dimension </a:t>
            </a:r>
            <a:r>
              <a:rPr lang="fr-FR" dirty="0" smtClean="0"/>
              <a:t>préventive</a:t>
            </a:r>
            <a:endParaRPr lang="fr-FR" dirty="0"/>
          </a:p>
        </p:txBody>
      </p:sp>
    </p:spTree>
    <p:extLst>
      <p:ext uri="{BB962C8B-B14F-4D97-AF65-F5344CB8AC3E}">
        <p14:creationId xmlns:p14="http://schemas.microsoft.com/office/powerpoint/2010/main" val="323341799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38200" y="1"/>
            <a:ext cx="10515600" cy="685800"/>
          </a:xfrm>
        </p:spPr>
        <p:txBody>
          <a:bodyPr>
            <a:normAutofit/>
          </a:bodyPr>
          <a:lstStyle/>
          <a:p>
            <a:pPr algn="ctr"/>
            <a:r>
              <a:rPr lang="fr-FR" sz="4000" b="1" dirty="0" smtClean="0">
                <a:solidFill>
                  <a:srgbClr val="0070C0"/>
                </a:solidFill>
              </a:rPr>
              <a:t>Principes de travail</a:t>
            </a:r>
            <a:endParaRPr lang="fr-FR" sz="4000" b="1" dirty="0">
              <a:solidFill>
                <a:srgbClr val="0070C0"/>
              </a:solidFill>
            </a:endParaRPr>
          </a:p>
        </p:txBody>
      </p:sp>
      <p:sp>
        <p:nvSpPr>
          <p:cNvPr id="3" name="Espace réservé du contenu 2"/>
          <p:cNvSpPr>
            <a:spLocks noGrp="1"/>
          </p:cNvSpPr>
          <p:nvPr>
            <p:ph idx="1"/>
          </p:nvPr>
        </p:nvSpPr>
        <p:spPr>
          <a:xfrm>
            <a:off x="0" y="808075"/>
            <a:ext cx="12192000" cy="6049926"/>
          </a:xfrm>
        </p:spPr>
        <p:txBody>
          <a:bodyPr>
            <a:normAutofit fontScale="70000" lnSpcReduction="20000"/>
          </a:bodyPr>
          <a:lstStyle/>
          <a:p>
            <a:pPr marL="0" indent="0">
              <a:buNone/>
            </a:pPr>
            <a:r>
              <a:rPr lang="fr-FR" b="1" dirty="0" smtClean="0">
                <a:solidFill>
                  <a:schemeClr val="accent2"/>
                </a:solidFill>
              </a:rPr>
              <a:t>Périmètre de la réflexion : </a:t>
            </a:r>
          </a:p>
          <a:p>
            <a:pPr marL="0" indent="0">
              <a:buNone/>
            </a:pPr>
            <a:r>
              <a:rPr lang="fr-FR" b="1" dirty="0" smtClean="0">
                <a:sym typeface="Symbol"/>
              </a:rPr>
              <a:t></a:t>
            </a:r>
            <a:r>
              <a:rPr lang="fr-FR" b="1" dirty="0" smtClean="0"/>
              <a:t>Thématique</a:t>
            </a:r>
            <a:r>
              <a:rPr lang="fr-FR" dirty="0" smtClean="0"/>
              <a:t> </a:t>
            </a:r>
            <a:r>
              <a:rPr lang="fr-FR" dirty="0"/>
              <a:t>: toute sortie du secteur AHI vers une solution plus adaptée pour les personnes ayant une problématique de </a:t>
            </a:r>
            <a:r>
              <a:rPr lang="fr-FR" dirty="0" smtClean="0"/>
              <a:t>santé, mais également </a:t>
            </a:r>
            <a:r>
              <a:rPr lang="fr-FR" dirty="0"/>
              <a:t>fluidité </a:t>
            </a:r>
            <a:r>
              <a:rPr lang="fr-FR" dirty="0" smtClean="0"/>
              <a:t>dans </a:t>
            </a:r>
            <a:r>
              <a:rPr lang="fr-FR" dirty="0"/>
              <a:t>l’accès aux soins et le maintien du parcours de soins </a:t>
            </a:r>
            <a:r>
              <a:rPr lang="fr-FR" dirty="0" smtClean="0"/>
              <a:t>pour les personnes en situation de précarité</a:t>
            </a:r>
            <a:endParaRPr lang="fr-FR" dirty="0"/>
          </a:p>
          <a:p>
            <a:pPr>
              <a:buFont typeface="Symbol"/>
              <a:buChar char="Þ"/>
            </a:pPr>
            <a:r>
              <a:rPr lang="fr-FR" b="1" dirty="0" smtClean="0"/>
              <a:t> Géographique </a:t>
            </a:r>
            <a:r>
              <a:rPr lang="fr-FR" dirty="0" smtClean="0"/>
              <a:t>: ensemble du territoire francilien avec un focus sur les spécificités parisiennes </a:t>
            </a:r>
          </a:p>
          <a:p>
            <a:pPr marL="0" indent="0">
              <a:buNone/>
            </a:pPr>
            <a:r>
              <a:rPr lang="fr-FR" dirty="0" smtClean="0"/>
              <a:t>A l’instar d’autres thématiques comme les personnes exposées à des violences et les personnes sous main de justice, il nous semble que la question de la santé a vocation à être décloisonnée au niveau interdépartemental. </a:t>
            </a:r>
          </a:p>
          <a:p>
            <a:pPr marL="0" indent="0">
              <a:buNone/>
            </a:pPr>
            <a:r>
              <a:rPr lang="fr-FR" dirty="0" smtClean="0"/>
              <a:t>La </a:t>
            </a:r>
            <a:r>
              <a:rPr lang="fr-FR" dirty="0"/>
              <a:t>réflexion est </a:t>
            </a:r>
            <a:r>
              <a:rPr lang="fr-FR" dirty="0" smtClean="0"/>
              <a:t>pertinente </a:t>
            </a:r>
            <a:r>
              <a:rPr lang="fr-FR" dirty="0"/>
              <a:t>au </a:t>
            </a:r>
            <a:r>
              <a:rPr lang="fr-FR" dirty="0" smtClean="0"/>
              <a:t>niveau francilien au regard :</a:t>
            </a:r>
          </a:p>
          <a:p>
            <a:pPr>
              <a:buFont typeface="Arial" charset="0"/>
              <a:buChar char="•"/>
            </a:pPr>
            <a:r>
              <a:rPr lang="fr-FR" dirty="0" smtClean="0"/>
              <a:t>De la dynamique de métropolisation à l’œuvre </a:t>
            </a:r>
          </a:p>
          <a:p>
            <a:pPr>
              <a:buFont typeface="Arial" charset="0"/>
              <a:buChar char="•"/>
            </a:pPr>
            <a:r>
              <a:rPr lang="fr-FR" dirty="0" smtClean="0"/>
              <a:t>De la mobilité des publics entre les départements</a:t>
            </a:r>
          </a:p>
          <a:p>
            <a:pPr>
              <a:buFont typeface="Arial" charset="0"/>
              <a:buChar char="•"/>
            </a:pPr>
            <a:r>
              <a:rPr lang="fr-FR" dirty="0" smtClean="0"/>
              <a:t>De la tension dans le logement à Paris</a:t>
            </a:r>
          </a:p>
          <a:p>
            <a:pPr marL="0" indent="0">
              <a:buNone/>
            </a:pPr>
            <a:r>
              <a:rPr lang="fr-FR" dirty="0" smtClean="0"/>
              <a:t>La réflexion au niveau francilien doit permettre une équité territoriale entre départements</a:t>
            </a:r>
            <a:r>
              <a:rPr lang="fr-FR" dirty="0"/>
              <a:t> </a:t>
            </a:r>
            <a:r>
              <a:rPr lang="fr-FR" dirty="0" smtClean="0"/>
              <a:t>franciliens</a:t>
            </a:r>
          </a:p>
          <a:p>
            <a:pPr marL="0" indent="0">
              <a:buNone/>
            </a:pPr>
            <a:r>
              <a:rPr lang="fr-FR" b="1" dirty="0" smtClean="0">
                <a:solidFill>
                  <a:schemeClr val="accent2"/>
                </a:solidFill>
              </a:rPr>
              <a:t>Une réflexion commune qui associe :</a:t>
            </a:r>
          </a:p>
          <a:p>
            <a:pPr marL="0" indent="0">
              <a:buNone/>
            </a:pPr>
            <a:r>
              <a:rPr lang="fr-FR" b="1" dirty="0" smtClean="0"/>
              <a:t>Les institutions publiques concernées </a:t>
            </a:r>
            <a:r>
              <a:rPr lang="fr-FR" dirty="0" smtClean="0"/>
              <a:t>: la </a:t>
            </a:r>
            <a:r>
              <a:rPr lang="fr-FR" b="1" dirty="0" smtClean="0"/>
              <a:t>DRIHL</a:t>
            </a:r>
            <a:r>
              <a:rPr lang="fr-FR" dirty="0" smtClean="0"/>
              <a:t>, autorité de tutelle du secteur AHI et </a:t>
            </a:r>
            <a:r>
              <a:rPr lang="fr-FR" b="1" dirty="0" smtClean="0"/>
              <a:t>l’ARS</a:t>
            </a:r>
            <a:r>
              <a:rPr lang="fr-FR" dirty="0" smtClean="0"/>
              <a:t>, autorité de tutelle des dispositifs médico-sociaux et services de santé concernés</a:t>
            </a:r>
          </a:p>
          <a:p>
            <a:pPr marL="0" indent="0">
              <a:buNone/>
            </a:pPr>
            <a:r>
              <a:rPr lang="fr-FR" b="1" dirty="0" smtClean="0"/>
              <a:t>Le secteur de l’inclusion sociale </a:t>
            </a:r>
            <a:r>
              <a:rPr lang="fr-FR" dirty="0" smtClean="0"/>
              <a:t>(veille sociale, structures d’hébergement, logement adapté, SIAO…)</a:t>
            </a:r>
          </a:p>
          <a:p>
            <a:pPr marL="0" indent="0">
              <a:buNone/>
            </a:pPr>
            <a:r>
              <a:rPr lang="fr-FR" b="1" dirty="0" smtClean="0"/>
              <a:t>Le secteur médico-social </a:t>
            </a:r>
            <a:r>
              <a:rPr lang="fr-FR" dirty="0" smtClean="0"/>
              <a:t>(LHSS, LAM, ACT, structures PA/PH…)</a:t>
            </a:r>
          </a:p>
          <a:p>
            <a:pPr marL="0" indent="0">
              <a:buNone/>
            </a:pPr>
            <a:r>
              <a:rPr lang="fr-FR" b="1" dirty="0" smtClean="0"/>
              <a:t>Le secteur sanitaire </a:t>
            </a:r>
            <a:r>
              <a:rPr lang="fr-FR" dirty="0" smtClean="0"/>
              <a:t>(hôpitaux…)</a:t>
            </a:r>
          </a:p>
          <a:p>
            <a:pPr marL="0" indent="0">
              <a:buNone/>
            </a:pPr>
            <a:r>
              <a:rPr lang="fr-FR" b="1" dirty="0" smtClean="0"/>
              <a:t>Les acteurs du logement </a:t>
            </a:r>
            <a:r>
              <a:rPr lang="fr-FR" dirty="0" smtClean="0"/>
              <a:t>(bailleurs sociaux…)</a:t>
            </a:r>
          </a:p>
          <a:p>
            <a:pPr marL="0" indent="0">
              <a:buNone/>
            </a:pPr>
            <a:endParaRPr lang="fr-FR" dirty="0"/>
          </a:p>
        </p:txBody>
      </p:sp>
    </p:spTree>
    <p:extLst>
      <p:ext uri="{BB962C8B-B14F-4D97-AF65-F5344CB8AC3E}">
        <p14:creationId xmlns:p14="http://schemas.microsoft.com/office/powerpoint/2010/main" val="81798679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38200" y="1"/>
            <a:ext cx="10515600" cy="927100"/>
          </a:xfrm>
        </p:spPr>
        <p:txBody>
          <a:bodyPr>
            <a:normAutofit/>
          </a:bodyPr>
          <a:lstStyle/>
          <a:p>
            <a:pPr algn="ctr"/>
            <a:r>
              <a:rPr lang="fr-FR" sz="4000" b="1" dirty="0" smtClean="0">
                <a:solidFill>
                  <a:srgbClr val="0070C0"/>
                </a:solidFill>
              </a:rPr>
              <a:t>Principes de travail</a:t>
            </a:r>
            <a:endParaRPr lang="fr-FR" sz="4000" b="1" dirty="0">
              <a:solidFill>
                <a:srgbClr val="0070C0"/>
              </a:solidFill>
            </a:endParaRPr>
          </a:p>
        </p:txBody>
      </p:sp>
      <p:sp>
        <p:nvSpPr>
          <p:cNvPr id="3" name="Espace réservé du contenu 2"/>
          <p:cNvSpPr>
            <a:spLocks noGrp="1"/>
          </p:cNvSpPr>
          <p:nvPr>
            <p:ph idx="1"/>
          </p:nvPr>
        </p:nvSpPr>
        <p:spPr>
          <a:xfrm>
            <a:off x="0" y="927101"/>
            <a:ext cx="12192000" cy="5930899"/>
          </a:xfrm>
        </p:spPr>
        <p:txBody>
          <a:bodyPr>
            <a:normAutofit/>
          </a:bodyPr>
          <a:lstStyle/>
          <a:p>
            <a:pPr marL="0" indent="0">
              <a:buNone/>
            </a:pPr>
            <a:r>
              <a:rPr lang="fr-FR" sz="2200" b="1" dirty="0" smtClean="0">
                <a:solidFill>
                  <a:schemeClr val="accent2"/>
                </a:solidFill>
              </a:rPr>
              <a:t>Découpage thématique du sujet par problématique de santé </a:t>
            </a:r>
            <a:r>
              <a:rPr lang="fr-FR" sz="2200" dirty="0" smtClean="0"/>
              <a:t>à partir de la réflexion existante (PRAPS 2, Assises parisiennes de la santé…), avec pour chaque thématique :</a:t>
            </a:r>
          </a:p>
          <a:p>
            <a:pPr marL="0" indent="0">
              <a:buNone/>
            </a:pPr>
            <a:r>
              <a:rPr lang="fr-FR" sz="2200" dirty="0">
                <a:sym typeface="Symbol"/>
              </a:rPr>
              <a:t> </a:t>
            </a:r>
            <a:r>
              <a:rPr lang="fr-FR" sz="2200" b="1" dirty="0" smtClean="0"/>
              <a:t>Repérage de +/- 3 difficultés à la fluidité </a:t>
            </a:r>
            <a:r>
              <a:rPr lang="fr-FR" sz="2200" dirty="0" smtClean="0"/>
              <a:t>pour les personnes accueillies et les professionnels qui les accompagnent, </a:t>
            </a:r>
            <a:r>
              <a:rPr lang="fr-FR" sz="2200" b="1" dirty="0" smtClean="0"/>
              <a:t>en lien avec le contexte parisien</a:t>
            </a:r>
          </a:p>
          <a:p>
            <a:pPr marL="0" indent="0">
              <a:buNone/>
            </a:pPr>
            <a:r>
              <a:rPr lang="fr-FR" sz="2200" dirty="0">
                <a:sym typeface="Symbol"/>
              </a:rPr>
              <a:t> </a:t>
            </a:r>
            <a:r>
              <a:rPr lang="fr-FR" sz="2200" b="1" dirty="0" smtClean="0"/>
              <a:t>Proposition de +/- 3 solutions d’amélioration </a:t>
            </a:r>
            <a:r>
              <a:rPr lang="fr-FR" sz="2200" dirty="0" smtClean="0"/>
              <a:t>:</a:t>
            </a:r>
            <a:endParaRPr lang="fr-FR" sz="2200" b="1" dirty="0" smtClean="0"/>
          </a:p>
          <a:p>
            <a:pPr>
              <a:buFont typeface="Arial" charset="0"/>
              <a:buChar char="•"/>
            </a:pPr>
            <a:r>
              <a:rPr lang="fr-FR" sz="2200" dirty="0" smtClean="0"/>
              <a:t>Pistes d’amélioration des dispositifs existants « toutes choses égales par ailleurs »</a:t>
            </a:r>
          </a:p>
          <a:p>
            <a:pPr>
              <a:buFont typeface="Arial" charset="0"/>
              <a:buChar char="•"/>
            </a:pPr>
            <a:r>
              <a:rPr lang="fr-FR" sz="2200" dirty="0" smtClean="0"/>
              <a:t>Propositions de solutions d’amélioration innovantes incluant des évolutions de la structuration du secteur</a:t>
            </a:r>
          </a:p>
          <a:p>
            <a:pPr>
              <a:buFont typeface="Symbol" panose="05050102010706020507" pitchFamily="18" charset="2"/>
              <a:buChar char="Þ"/>
            </a:pPr>
            <a:r>
              <a:rPr lang="fr-FR" sz="2200" b="1" dirty="0" smtClean="0"/>
              <a:t>Référence à 1 ou plusieurs bonnes pratiques</a:t>
            </a:r>
            <a:r>
              <a:rPr lang="fr-FR" sz="2200" b="1" dirty="0"/>
              <a:t> </a:t>
            </a:r>
            <a:r>
              <a:rPr lang="fr-FR" sz="2200" b="1" dirty="0" smtClean="0"/>
              <a:t>/ expérimentations innovantes </a:t>
            </a:r>
          </a:p>
          <a:p>
            <a:pPr marL="0" indent="0">
              <a:buNone/>
            </a:pPr>
            <a:r>
              <a:rPr lang="fr-FR" sz="2200" b="1" dirty="0" smtClean="0">
                <a:solidFill>
                  <a:schemeClr val="accent2"/>
                </a:solidFill>
              </a:rPr>
              <a:t>Principe de réflexion </a:t>
            </a:r>
            <a:r>
              <a:rPr lang="fr-FR" sz="2200" b="1" dirty="0"/>
              <a:t>: </a:t>
            </a:r>
            <a:r>
              <a:rPr lang="fr-FR" sz="2200" b="1" dirty="0" smtClean="0"/>
              <a:t>réaffirmer </a:t>
            </a:r>
            <a:r>
              <a:rPr lang="fr-FR" sz="2200" b="1" dirty="0"/>
              <a:t>la volonté de l’accès au droit commun pour </a:t>
            </a:r>
            <a:r>
              <a:rPr lang="fr-FR" sz="2200" b="1" dirty="0" smtClean="0"/>
              <a:t>tous.</a:t>
            </a:r>
            <a:endParaRPr lang="fr-FR" sz="2200" b="1" dirty="0"/>
          </a:p>
          <a:p>
            <a:pPr marL="0" indent="0">
              <a:buNone/>
            </a:pPr>
            <a:r>
              <a:rPr lang="fr-FR" sz="2200" dirty="0" smtClean="0"/>
              <a:t>Si </a:t>
            </a:r>
            <a:r>
              <a:rPr lang="fr-FR" sz="2200" dirty="0"/>
              <a:t>des temps d’acculturation </a:t>
            </a:r>
            <a:r>
              <a:rPr lang="fr-FR" sz="2200" dirty="0" smtClean="0"/>
              <a:t>des différents secteurs et la prise en compte des spécificités des publics concernés sont nécessaires, il est en effet essentiel de conserver une </a:t>
            </a:r>
            <a:r>
              <a:rPr lang="fr-FR" sz="2200" dirty="0"/>
              <a:t>vigilance accrue afin de prévenir la création d’une filière de santé parallèle pour les personnes précaires. </a:t>
            </a:r>
            <a:endParaRPr lang="fr-FR" sz="2200" dirty="0" smtClean="0"/>
          </a:p>
          <a:p>
            <a:pPr marL="0" indent="0">
              <a:buNone/>
            </a:pPr>
            <a:endParaRPr lang="fr-FR" sz="2200" dirty="0" smtClean="0"/>
          </a:p>
          <a:p>
            <a:pPr marL="0" indent="0">
              <a:buNone/>
            </a:pPr>
            <a:endParaRPr lang="fr-FR" sz="2200" dirty="0" smtClean="0"/>
          </a:p>
          <a:p>
            <a:pPr marL="0" indent="0">
              <a:buNone/>
            </a:pPr>
            <a:endParaRPr lang="fr-FR" sz="2200" dirty="0" smtClean="0"/>
          </a:p>
        </p:txBody>
      </p:sp>
      <p:graphicFrame>
        <p:nvGraphicFramePr>
          <p:cNvPr id="4" name="Tableau 3"/>
          <p:cNvGraphicFramePr>
            <a:graphicFrameLocks noGrp="1"/>
          </p:cNvGraphicFramePr>
          <p:nvPr>
            <p:extLst>
              <p:ext uri="{D42A27DB-BD31-4B8C-83A1-F6EECF244321}">
                <p14:modId xmlns:p14="http://schemas.microsoft.com/office/powerpoint/2010/main" val="3956690229"/>
              </p:ext>
            </p:extLst>
          </p:nvPr>
        </p:nvGraphicFramePr>
        <p:xfrm>
          <a:off x="0" y="5852160"/>
          <a:ext cx="12192000" cy="1005840"/>
        </p:xfrm>
        <a:graphic>
          <a:graphicData uri="http://schemas.openxmlformats.org/drawingml/2006/table">
            <a:tbl>
              <a:tblPr firstRow="1" bandRow="1">
                <a:tableStyleId>{7DF18680-E054-41AD-8BC1-D1AEF772440D}</a:tableStyleId>
              </a:tblPr>
              <a:tblGrid>
                <a:gridCol w="12192000">
                  <a:extLst>
                    <a:ext uri="{9D8B030D-6E8A-4147-A177-3AD203B41FA5}">
                      <a16:colId xmlns:a16="http://schemas.microsoft.com/office/drawing/2014/main" val="1922360046"/>
                    </a:ext>
                  </a:extLst>
                </a:gridCol>
              </a:tblGrid>
              <a:tr h="370840">
                <a:tc>
                  <a:txBody>
                    <a:bodyPr/>
                    <a:lstStyle/>
                    <a:p>
                      <a:pPr marL="0" indent="0" algn="ctr">
                        <a:buNone/>
                      </a:pPr>
                      <a:r>
                        <a:rPr lang="fr-FR" sz="2400" b="1" dirty="0" smtClean="0">
                          <a:solidFill>
                            <a:schemeClr val="accent2"/>
                          </a:solidFill>
                        </a:rPr>
                        <a:t>Calendrier</a:t>
                      </a:r>
                      <a:endParaRPr lang="fr-FR" b="1" dirty="0" smtClean="0">
                        <a:solidFill>
                          <a:schemeClr val="accent2"/>
                        </a:solidFill>
                      </a:endParaRPr>
                    </a:p>
                    <a:p>
                      <a:pPr marL="0" indent="0" algn="ctr">
                        <a:buNone/>
                      </a:pPr>
                      <a:r>
                        <a:rPr lang="fr-FR" u="sng" dirty="0" smtClean="0"/>
                        <a:t>7 décembre 2017 </a:t>
                      </a:r>
                      <a:r>
                        <a:rPr lang="fr-FR" dirty="0" smtClean="0"/>
                        <a:t>: restitution des travaux des différents groupes par les animateurs</a:t>
                      </a:r>
                    </a:p>
                    <a:p>
                      <a:pPr marL="0" indent="0" algn="ctr">
                        <a:buNone/>
                      </a:pPr>
                      <a:r>
                        <a:rPr lang="fr-FR" u="sng" dirty="0" smtClean="0"/>
                        <a:t>Courant janvier 2018 </a:t>
                      </a:r>
                      <a:r>
                        <a:rPr lang="fr-FR" dirty="0" smtClean="0"/>
                        <a:t>: séminaire associant largement les acteurs de l’AHI à Paris</a:t>
                      </a:r>
                    </a:p>
                  </a:txBody>
                  <a:tcPr/>
                </a:tc>
                <a:extLst>
                  <a:ext uri="{0D108BD9-81ED-4DB2-BD59-A6C34878D82A}">
                    <a16:rowId xmlns:a16="http://schemas.microsoft.com/office/drawing/2014/main" val="2509795880"/>
                  </a:ext>
                </a:extLst>
              </a:tr>
            </a:tbl>
          </a:graphicData>
        </a:graphic>
      </p:graphicFrame>
    </p:spTree>
    <p:extLst>
      <p:ext uri="{BB962C8B-B14F-4D97-AF65-F5344CB8AC3E}">
        <p14:creationId xmlns:p14="http://schemas.microsoft.com/office/powerpoint/2010/main" val="227993229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847927" y="1"/>
            <a:ext cx="10515600" cy="1130300"/>
          </a:xfrm>
        </p:spPr>
        <p:txBody>
          <a:bodyPr>
            <a:normAutofit/>
          </a:bodyPr>
          <a:lstStyle/>
          <a:p>
            <a:pPr algn="ctr"/>
            <a:r>
              <a:rPr lang="fr-FR" sz="4000" b="1" dirty="0" smtClean="0">
                <a:solidFill>
                  <a:srgbClr val="0070C0"/>
                </a:solidFill>
              </a:rPr>
              <a:t>Thématiques</a:t>
            </a:r>
            <a:endParaRPr lang="fr-FR" sz="4000" b="1" dirty="0">
              <a:solidFill>
                <a:srgbClr val="0070C0"/>
              </a:solidFill>
            </a:endParaRPr>
          </a:p>
        </p:txBody>
      </p:sp>
      <p:sp>
        <p:nvSpPr>
          <p:cNvPr id="3" name="Espace réservé du contenu 2"/>
          <p:cNvSpPr>
            <a:spLocks noGrp="1"/>
          </p:cNvSpPr>
          <p:nvPr>
            <p:ph idx="1"/>
          </p:nvPr>
        </p:nvSpPr>
        <p:spPr/>
        <p:txBody>
          <a:bodyPr/>
          <a:lstStyle/>
          <a:p>
            <a:pPr>
              <a:buFont typeface="Arial" charset="0"/>
              <a:buChar char="•"/>
            </a:pPr>
            <a:r>
              <a:rPr lang="fr-FR" dirty="0" smtClean="0"/>
              <a:t>Orientation des personnes en perte d’autonomie</a:t>
            </a:r>
          </a:p>
          <a:p>
            <a:pPr>
              <a:buFont typeface="Arial" charset="0"/>
              <a:buChar char="•"/>
            </a:pPr>
            <a:endParaRPr lang="fr-FR" dirty="0" smtClean="0"/>
          </a:p>
          <a:p>
            <a:pPr>
              <a:buFont typeface="Arial" charset="0"/>
              <a:buChar char="•"/>
            </a:pPr>
            <a:r>
              <a:rPr lang="fr-FR" dirty="0" smtClean="0"/>
              <a:t>Orientation des personnes en souffrance psychique et/ou en situation d’addictions</a:t>
            </a:r>
          </a:p>
          <a:p>
            <a:pPr>
              <a:buFont typeface="Arial" charset="0"/>
              <a:buChar char="•"/>
            </a:pPr>
            <a:endParaRPr lang="fr-FR" dirty="0" smtClean="0"/>
          </a:p>
          <a:p>
            <a:pPr>
              <a:buFont typeface="Arial" charset="0"/>
              <a:buChar char="•"/>
            </a:pPr>
            <a:r>
              <a:rPr lang="fr-FR" dirty="0"/>
              <a:t>Favoriser l’organisation de parcours de santé pour les personnes en situation de précarité </a:t>
            </a:r>
            <a:r>
              <a:rPr lang="fr-FR" dirty="0" smtClean="0"/>
              <a:t>présentant une problématique de santé (pathologies chroniques, pathologies aigües) </a:t>
            </a:r>
          </a:p>
        </p:txBody>
      </p:sp>
    </p:spTree>
    <p:extLst>
      <p:ext uri="{BB962C8B-B14F-4D97-AF65-F5344CB8AC3E}">
        <p14:creationId xmlns:p14="http://schemas.microsoft.com/office/powerpoint/2010/main" val="141070610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
            <a:ext cx="12192000" cy="685800"/>
          </a:xfrm>
        </p:spPr>
        <p:txBody>
          <a:bodyPr>
            <a:normAutofit/>
          </a:bodyPr>
          <a:lstStyle/>
          <a:p>
            <a:pPr algn="ctr"/>
            <a:r>
              <a:rPr lang="fr-FR" sz="4000" b="1" dirty="0" smtClean="0">
                <a:solidFill>
                  <a:srgbClr val="0070C0"/>
                </a:solidFill>
              </a:rPr>
              <a:t>Orientation des personnes en perte d’autonomie</a:t>
            </a:r>
            <a:endParaRPr lang="fr-FR" sz="4000" b="1" dirty="0">
              <a:solidFill>
                <a:srgbClr val="0070C0"/>
              </a:solidFill>
            </a:endParaRPr>
          </a:p>
        </p:txBody>
      </p:sp>
      <p:sp>
        <p:nvSpPr>
          <p:cNvPr id="3" name="Espace réservé du contenu 2"/>
          <p:cNvSpPr>
            <a:spLocks noGrp="1"/>
          </p:cNvSpPr>
          <p:nvPr>
            <p:ph idx="1"/>
          </p:nvPr>
        </p:nvSpPr>
        <p:spPr>
          <a:xfrm>
            <a:off x="0" y="840259"/>
            <a:ext cx="12192000" cy="6017741"/>
          </a:xfrm>
        </p:spPr>
        <p:txBody>
          <a:bodyPr>
            <a:normAutofit fontScale="92500"/>
          </a:bodyPr>
          <a:lstStyle/>
          <a:p>
            <a:pPr marL="0" indent="0">
              <a:buNone/>
            </a:pPr>
            <a:r>
              <a:rPr lang="fr-FR" b="1" dirty="0" smtClean="0">
                <a:solidFill>
                  <a:srgbClr val="FF0000"/>
                </a:solidFill>
              </a:rPr>
              <a:t>Difficultés</a:t>
            </a:r>
          </a:p>
          <a:p>
            <a:pPr marL="0" indent="0">
              <a:buNone/>
            </a:pPr>
            <a:r>
              <a:rPr lang="fr-FR" b="1" dirty="0" smtClean="0">
                <a:solidFill>
                  <a:srgbClr val="FF0000"/>
                </a:solidFill>
              </a:rPr>
              <a:t>X</a:t>
            </a:r>
            <a:r>
              <a:rPr lang="fr-FR" dirty="0" smtClean="0"/>
              <a:t> Accès des personnes précaires aux droits, établissements et moyens matériels et humains (équipements PMR) dédiés aux personnes en perte d’autonomie</a:t>
            </a:r>
          </a:p>
          <a:p>
            <a:pPr>
              <a:buFont typeface="Wingdings"/>
              <a:buChar char="Ø"/>
            </a:pPr>
            <a:r>
              <a:rPr lang="fr-FR" dirty="0" smtClean="0"/>
              <a:t>Difficulté liée à l’âge </a:t>
            </a:r>
          </a:p>
          <a:p>
            <a:pPr>
              <a:buFont typeface="Wingdings"/>
              <a:buChar char="Ø"/>
            </a:pPr>
            <a:r>
              <a:rPr lang="fr-FR" dirty="0" smtClean="0"/>
              <a:t>Difficulté liée à un parcours d’errance (accès à l’aide sociale légale à l’hébergement)</a:t>
            </a:r>
          </a:p>
          <a:p>
            <a:pPr>
              <a:buFont typeface="Wingdings"/>
              <a:buChar char="Ø"/>
            </a:pPr>
            <a:r>
              <a:rPr lang="fr-FR" dirty="0" smtClean="0"/>
              <a:t>Difficulté liée à une situation administrative précaire (accès à l’ensemble des droits &gt; pour les PA : ASH, APA, ASPA). </a:t>
            </a:r>
          </a:p>
          <a:p>
            <a:pPr>
              <a:buFont typeface="Wingdings"/>
              <a:buChar char="Ø"/>
            </a:pPr>
            <a:r>
              <a:rPr lang="fr-FR" dirty="0"/>
              <a:t> </a:t>
            </a:r>
            <a:r>
              <a:rPr lang="fr-FR" dirty="0" smtClean="0"/>
              <a:t>Difficulté liée à une pathologie du vieillissement ou du corps vieillissant prématurément</a:t>
            </a:r>
          </a:p>
          <a:p>
            <a:pPr marL="0" indent="0">
              <a:buNone/>
            </a:pPr>
            <a:r>
              <a:rPr lang="fr-FR" b="1" dirty="0" smtClean="0">
                <a:solidFill>
                  <a:srgbClr val="FF0000"/>
                </a:solidFill>
              </a:rPr>
              <a:t>X</a:t>
            </a:r>
            <a:r>
              <a:rPr lang="fr-FR" dirty="0" smtClean="0"/>
              <a:t> Manque de coordination entre acteurs sociaux, médico-sociaux et sanitaires pour une orientation adéquate </a:t>
            </a:r>
          </a:p>
          <a:p>
            <a:pPr marL="0" indent="0">
              <a:buNone/>
            </a:pPr>
            <a:r>
              <a:rPr lang="fr-FR" b="1" dirty="0" smtClean="0">
                <a:solidFill>
                  <a:srgbClr val="FF0000"/>
                </a:solidFill>
              </a:rPr>
              <a:t>X</a:t>
            </a:r>
            <a:r>
              <a:rPr lang="fr-FR" dirty="0" smtClean="0"/>
              <a:t> Travailler les parcours à partir du </a:t>
            </a:r>
            <a:r>
              <a:rPr lang="fr-FR" dirty="0"/>
              <a:t>choix des </a:t>
            </a:r>
            <a:r>
              <a:rPr lang="fr-FR" dirty="0" smtClean="0"/>
              <a:t>personnes, notamment dans une logique de maintien à domicile y compris en structure d’hébergement ou logement accompagné </a:t>
            </a:r>
          </a:p>
        </p:txBody>
      </p:sp>
    </p:spTree>
    <p:extLst>
      <p:ext uri="{BB962C8B-B14F-4D97-AF65-F5344CB8AC3E}">
        <p14:creationId xmlns:p14="http://schemas.microsoft.com/office/powerpoint/2010/main" val="91162213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
            <a:ext cx="12192000" cy="698500"/>
          </a:xfrm>
        </p:spPr>
        <p:txBody>
          <a:bodyPr>
            <a:normAutofit/>
          </a:bodyPr>
          <a:lstStyle/>
          <a:p>
            <a:pPr algn="ctr"/>
            <a:r>
              <a:rPr lang="fr-FR" sz="4000" b="1" dirty="0" smtClean="0">
                <a:solidFill>
                  <a:srgbClr val="0070C0"/>
                </a:solidFill>
              </a:rPr>
              <a:t>Orientation des personnes en perte d’autonomie</a:t>
            </a:r>
            <a:endParaRPr lang="fr-FR" sz="4000" b="1" dirty="0">
              <a:solidFill>
                <a:srgbClr val="0070C0"/>
              </a:solidFill>
            </a:endParaRPr>
          </a:p>
        </p:txBody>
      </p:sp>
      <p:sp>
        <p:nvSpPr>
          <p:cNvPr id="3" name="Espace réservé du contenu 2"/>
          <p:cNvSpPr>
            <a:spLocks noGrp="1"/>
          </p:cNvSpPr>
          <p:nvPr>
            <p:ph idx="1"/>
          </p:nvPr>
        </p:nvSpPr>
        <p:spPr>
          <a:xfrm>
            <a:off x="0" y="533401"/>
            <a:ext cx="12192000" cy="6324600"/>
          </a:xfrm>
        </p:spPr>
        <p:txBody>
          <a:bodyPr>
            <a:noAutofit/>
          </a:bodyPr>
          <a:lstStyle/>
          <a:p>
            <a:pPr marL="0" indent="0">
              <a:buNone/>
            </a:pPr>
            <a:r>
              <a:rPr lang="fr-FR" sz="1600" b="1" dirty="0">
                <a:solidFill>
                  <a:srgbClr val="92D050"/>
                </a:solidFill>
              </a:rPr>
              <a:t>Propositions </a:t>
            </a:r>
          </a:p>
          <a:p>
            <a:pPr>
              <a:buFont typeface="Wingdings" panose="05000000000000000000" pitchFamily="2" charset="2"/>
              <a:buChar char="ü"/>
            </a:pPr>
            <a:r>
              <a:rPr lang="fr-FR" sz="1600" b="1" dirty="0">
                <a:solidFill>
                  <a:srgbClr val="92D050"/>
                </a:solidFill>
              </a:rPr>
              <a:t> Permettre l’accès au droit commun </a:t>
            </a:r>
            <a:r>
              <a:rPr lang="fr-FR" sz="1600" b="1" dirty="0" smtClean="0">
                <a:solidFill>
                  <a:srgbClr val="92D050"/>
                </a:solidFill>
              </a:rPr>
              <a:t>du plus grand nombre </a:t>
            </a:r>
          </a:p>
          <a:p>
            <a:pPr marL="0" indent="0">
              <a:buNone/>
            </a:pPr>
            <a:r>
              <a:rPr lang="fr-FR" sz="1600" dirty="0" smtClean="0"/>
              <a:t>Appui </a:t>
            </a:r>
            <a:r>
              <a:rPr lang="fr-FR" sz="1600" dirty="0"/>
              <a:t>technique au montage des dossiers </a:t>
            </a:r>
            <a:r>
              <a:rPr lang="fr-FR" sz="1600" dirty="0" smtClean="0"/>
              <a:t>pour l’ouverture des droits et l’accès aux structures médico-sociales dédiées aux personnes en perte d’autonomie (EHPAD, MAS, FAM…)</a:t>
            </a:r>
          </a:p>
          <a:p>
            <a:pPr marL="0" indent="0">
              <a:buNone/>
            </a:pPr>
            <a:r>
              <a:rPr lang="fr-FR" sz="1600" dirty="0" smtClean="0"/>
              <a:t>Plaidoyer pour la régularisation des personnes malades en perte d’autonomie relevant d’une institutionnalisation</a:t>
            </a:r>
          </a:p>
          <a:p>
            <a:pPr marL="0" indent="0">
              <a:buNone/>
            </a:pPr>
            <a:r>
              <a:rPr lang="fr-FR" sz="1600" dirty="0" smtClean="0"/>
              <a:t>S’assurer de </a:t>
            </a:r>
            <a:r>
              <a:rPr lang="fr-FR" sz="1600" dirty="0"/>
              <a:t>l’intervention des </a:t>
            </a:r>
            <a:r>
              <a:rPr lang="fr-FR" sz="1600" dirty="0" smtClean="0"/>
              <a:t>services dédiés aux personnes en perte d’autonomie, notamment </a:t>
            </a:r>
            <a:r>
              <a:rPr lang="fr-FR" sz="1600" dirty="0"/>
              <a:t>de soins à domicile (SSIAD, HAD, SAMSAH, CLIC, MAIA…) auprès des personnes les plus précaires, y compris en structure d’hébergement ou médico-sociales, avec une sensibilisation à la </a:t>
            </a:r>
            <a:r>
              <a:rPr lang="fr-FR" sz="1600" dirty="0" smtClean="0"/>
              <a:t>précarité</a:t>
            </a:r>
            <a:endParaRPr lang="fr-FR" sz="1600" dirty="0"/>
          </a:p>
          <a:p>
            <a:pPr>
              <a:buFont typeface="Wingdings" panose="05000000000000000000" pitchFamily="2" charset="2"/>
              <a:buChar char="ü"/>
            </a:pPr>
            <a:r>
              <a:rPr lang="fr-FR" sz="1600" b="1" dirty="0" smtClean="0">
                <a:solidFill>
                  <a:srgbClr val="92D050"/>
                </a:solidFill>
              </a:rPr>
              <a:t>Favoriser </a:t>
            </a:r>
            <a:r>
              <a:rPr lang="fr-FR" sz="1600" b="1" dirty="0">
                <a:solidFill>
                  <a:srgbClr val="92D050"/>
                </a:solidFill>
              </a:rPr>
              <a:t>le travail intersectoriel et une meilleure coordination des acteurs sociaux, médico-sociaux et sanitaires</a:t>
            </a:r>
          </a:p>
          <a:p>
            <a:pPr marL="0" indent="0">
              <a:buNone/>
            </a:pPr>
            <a:r>
              <a:rPr lang="fr-FR" sz="1600" dirty="0" smtClean="0"/>
              <a:t>Améliorer le repérage de la perte d’autonomie pour les personnes accueillies, et orienter si nécessaire vers les établissements médico-sociaux adaptés &gt; </a:t>
            </a:r>
            <a:r>
              <a:rPr lang="fr-FR" sz="1600" dirty="0"/>
              <a:t>m</a:t>
            </a:r>
            <a:r>
              <a:rPr lang="fr-FR" sz="1600" dirty="0" smtClean="0"/>
              <a:t>ise en place d’une grille de qualification de la perte d’autonomie commune aux acteurs non soignants (MDPH AGIR) </a:t>
            </a:r>
            <a:endParaRPr lang="fr-FR" sz="1600" dirty="0"/>
          </a:p>
          <a:p>
            <a:pPr marL="0" indent="0">
              <a:buNone/>
            </a:pPr>
            <a:r>
              <a:rPr lang="fr-FR" sz="1600" dirty="0"/>
              <a:t>Formations croisées </a:t>
            </a:r>
            <a:r>
              <a:rPr lang="fr-FR" sz="1600" dirty="0" smtClean="0"/>
              <a:t>entre professionnels des secteurs social, médico-social et sanitaire pour </a:t>
            </a:r>
            <a:r>
              <a:rPr lang="fr-FR" sz="1600" dirty="0"/>
              <a:t>monter en compétences et favoriser </a:t>
            </a:r>
            <a:r>
              <a:rPr lang="fr-FR" sz="1600" dirty="0" smtClean="0"/>
              <a:t>l’interconnaissance</a:t>
            </a:r>
            <a:endParaRPr lang="fr-FR" sz="1600" dirty="0"/>
          </a:p>
          <a:p>
            <a:pPr marL="0" indent="0">
              <a:buNone/>
            </a:pPr>
            <a:r>
              <a:rPr lang="fr-FR" sz="1600" dirty="0" smtClean="0"/>
              <a:t>Développer les missions d’interface </a:t>
            </a:r>
            <a:r>
              <a:rPr lang="fr-FR" sz="1600" dirty="0"/>
              <a:t>entre structures d’inclusion sociale et structures dédiées aux personnes en perte </a:t>
            </a:r>
            <a:r>
              <a:rPr lang="fr-FR" sz="1600" dirty="0" smtClean="0"/>
              <a:t>d’autonomie </a:t>
            </a:r>
          </a:p>
          <a:p>
            <a:pPr>
              <a:buFont typeface="Wingdings" panose="05000000000000000000" pitchFamily="2" charset="2"/>
              <a:buChar char="ü"/>
            </a:pPr>
            <a:r>
              <a:rPr lang="fr-FR" sz="1600" b="1" dirty="0" smtClean="0">
                <a:solidFill>
                  <a:srgbClr val="92D050"/>
                </a:solidFill>
              </a:rPr>
              <a:t>Réaffirmer l’importance </a:t>
            </a:r>
            <a:r>
              <a:rPr lang="fr-FR" sz="1600" b="1" dirty="0">
                <a:solidFill>
                  <a:srgbClr val="92D050"/>
                </a:solidFill>
              </a:rPr>
              <a:t>de travailler les parcours </a:t>
            </a:r>
            <a:r>
              <a:rPr lang="fr-FR" sz="1600" b="1" dirty="0" smtClean="0">
                <a:solidFill>
                  <a:srgbClr val="92D050"/>
                </a:solidFill>
              </a:rPr>
              <a:t>à partir du choix </a:t>
            </a:r>
            <a:r>
              <a:rPr lang="fr-FR" sz="1600" b="1" dirty="0">
                <a:solidFill>
                  <a:srgbClr val="92D050"/>
                </a:solidFill>
              </a:rPr>
              <a:t>des personnes et </a:t>
            </a:r>
            <a:r>
              <a:rPr lang="fr-FR" sz="1600" b="1" dirty="0" smtClean="0">
                <a:solidFill>
                  <a:srgbClr val="92D050"/>
                </a:solidFill>
              </a:rPr>
              <a:t>de leurs spécificités lorsque l’accès au droit commun n’est pas possible </a:t>
            </a:r>
            <a:endParaRPr lang="fr-FR" sz="1600" b="1" dirty="0">
              <a:solidFill>
                <a:srgbClr val="92D050"/>
              </a:solidFill>
            </a:endParaRPr>
          </a:p>
          <a:p>
            <a:pPr marL="0" indent="0">
              <a:buNone/>
            </a:pPr>
            <a:r>
              <a:rPr lang="fr-FR" sz="1600" dirty="0" smtClean="0"/>
              <a:t>Développer </a:t>
            </a:r>
            <a:r>
              <a:rPr lang="fr-FR" sz="1600" dirty="0"/>
              <a:t>les accueils de jour en EHPAD, MAS, </a:t>
            </a:r>
            <a:r>
              <a:rPr lang="fr-FR" sz="1600" dirty="0" smtClean="0"/>
              <a:t>FAM pour favoriser l’adhésion aux orientations </a:t>
            </a:r>
            <a:endParaRPr lang="fr-FR" sz="1600" dirty="0"/>
          </a:p>
          <a:p>
            <a:pPr marL="0" indent="0">
              <a:buNone/>
            </a:pPr>
            <a:r>
              <a:rPr lang="fr-FR" sz="1600" dirty="0"/>
              <a:t>Augmenter le nombre de places en résidences accueil et en pensions de famille </a:t>
            </a:r>
          </a:p>
          <a:p>
            <a:pPr marL="0" indent="0">
              <a:buNone/>
            </a:pPr>
            <a:r>
              <a:rPr lang="fr-FR" sz="1600" dirty="0" smtClean="0"/>
              <a:t>Soutenir le déploiement de solutions d’habitat inclusif et partagé, alternatives au médico-social et s’inscrivant dans </a:t>
            </a:r>
            <a:r>
              <a:rPr lang="fr-FR" sz="1600" dirty="0"/>
              <a:t>la logique du logement d’abord (</a:t>
            </a:r>
            <a:r>
              <a:rPr lang="fr-FR" sz="1600" dirty="0" smtClean="0"/>
              <a:t>Ex : expérimentation </a:t>
            </a:r>
            <a:r>
              <a:rPr lang="fr-FR" sz="1600" dirty="0"/>
              <a:t>de logements </a:t>
            </a:r>
            <a:r>
              <a:rPr lang="fr-FR" sz="1600" dirty="0" smtClean="0"/>
              <a:t>passerelles</a:t>
            </a:r>
            <a:r>
              <a:rPr lang="fr-FR" sz="1600" dirty="0"/>
              <a:t>)</a:t>
            </a:r>
          </a:p>
          <a:p>
            <a:pPr marL="0" indent="0">
              <a:buNone/>
            </a:pPr>
            <a:r>
              <a:rPr lang="fr-FR" sz="1600" dirty="0" smtClean="0"/>
              <a:t>Tester </a:t>
            </a:r>
            <a:r>
              <a:rPr lang="fr-FR" sz="1600" dirty="0"/>
              <a:t>les montages permettant aux personnes en situation administrative précaire et en perte d’autonomie d’avoir accès à un accueil et un accompagnement </a:t>
            </a:r>
            <a:r>
              <a:rPr lang="fr-FR" sz="1600" dirty="0" smtClean="0"/>
              <a:t>adaptés</a:t>
            </a:r>
            <a:endParaRPr lang="fr-FR" sz="1600" dirty="0"/>
          </a:p>
        </p:txBody>
      </p:sp>
    </p:spTree>
    <p:extLst>
      <p:ext uri="{BB962C8B-B14F-4D97-AF65-F5344CB8AC3E}">
        <p14:creationId xmlns:p14="http://schemas.microsoft.com/office/powerpoint/2010/main" val="8010522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12192000" cy="1325563"/>
          </a:xfrm>
        </p:spPr>
        <p:txBody>
          <a:bodyPr>
            <a:normAutofit/>
          </a:bodyPr>
          <a:lstStyle/>
          <a:p>
            <a:pPr algn="ctr"/>
            <a:r>
              <a:rPr lang="fr-FR" sz="4000" b="1" dirty="0" smtClean="0">
                <a:solidFill>
                  <a:srgbClr val="0070C0"/>
                </a:solidFill>
              </a:rPr>
              <a:t>Orientation des personnes en souffrance psychique </a:t>
            </a:r>
            <a:br>
              <a:rPr lang="fr-FR" sz="4000" b="1" dirty="0" smtClean="0">
                <a:solidFill>
                  <a:srgbClr val="0070C0"/>
                </a:solidFill>
              </a:rPr>
            </a:br>
            <a:r>
              <a:rPr lang="fr-FR" sz="4000" b="1" dirty="0" smtClean="0">
                <a:solidFill>
                  <a:srgbClr val="0070C0"/>
                </a:solidFill>
              </a:rPr>
              <a:t>et/ou en situation d’addiction </a:t>
            </a:r>
            <a:endParaRPr lang="fr-FR" sz="4000" b="1" dirty="0">
              <a:solidFill>
                <a:srgbClr val="0070C0"/>
              </a:solidFill>
            </a:endParaRPr>
          </a:p>
        </p:txBody>
      </p:sp>
      <p:sp>
        <p:nvSpPr>
          <p:cNvPr id="3" name="Espace réservé du contenu 2"/>
          <p:cNvSpPr>
            <a:spLocks noGrp="1"/>
          </p:cNvSpPr>
          <p:nvPr>
            <p:ph idx="1"/>
          </p:nvPr>
        </p:nvSpPr>
        <p:spPr>
          <a:xfrm>
            <a:off x="0" y="1325562"/>
            <a:ext cx="12192000" cy="5532437"/>
          </a:xfrm>
        </p:spPr>
        <p:txBody>
          <a:bodyPr/>
          <a:lstStyle/>
          <a:p>
            <a:pPr marL="0" indent="0">
              <a:buNone/>
            </a:pPr>
            <a:r>
              <a:rPr lang="fr-FR" b="1" dirty="0" smtClean="0">
                <a:solidFill>
                  <a:srgbClr val="FF0000"/>
                </a:solidFill>
              </a:rPr>
              <a:t>Difficultés</a:t>
            </a:r>
          </a:p>
          <a:p>
            <a:pPr marL="0" indent="0">
              <a:buNone/>
            </a:pPr>
            <a:r>
              <a:rPr lang="fr-FR" b="1" dirty="0" smtClean="0">
                <a:solidFill>
                  <a:srgbClr val="FF0000"/>
                </a:solidFill>
              </a:rPr>
              <a:t>X</a:t>
            </a:r>
            <a:r>
              <a:rPr lang="fr-FR" dirty="0" smtClean="0"/>
              <a:t> Accès des personnes en situation de précarité à la psychiatrie de secteur </a:t>
            </a:r>
          </a:p>
          <a:p>
            <a:pPr marL="0" indent="0">
              <a:buNone/>
            </a:pPr>
            <a:r>
              <a:rPr lang="fr-FR" b="1" dirty="0" smtClean="0">
                <a:solidFill>
                  <a:srgbClr val="FF0000"/>
                </a:solidFill>
              </a:rPr>
              <a:t>X</a:t>
            </a:r>
            <a:r>
              <a:rPr lang="fr-FR" dirty="0" smtClean="0"/>
              <a:t> Maintien à domicile des personnes en souffrance psychique et/ou en situation d’addiction</a:t>
            </a:r>
          </a:p>
          <a:p>
            <a:pPr marL="0" indent="0">
              <a:buNone/>
            </a:pPr>
            <a:r>
              <a:rPr lang="fr-FR" b="1" dirty="0">
                <a:solidFill>
                  <a:srgbClr val="FF0000"/>
                </a:solidFill>
              </a:rPr>
              <a:t>X </a:t>
            </a:r>
            <a:r>
              <a:rPr lang="fr-FR" dirty="0" smtClean="0"/>
              <a:t>Difficulté à l’admission en structure collective lorsqu’il n’y a pas de suivi spécialisé déjà engagé (CMP, CSAPA…)</a:t>
            </a:r>
          </a:p>
          <a:p>
            <a:pPr marL="0" indent="0">
              <a:buNone/>
            </a:pPr>
            <a:r>
              <a:rPr lang="fr-FR" b="1" dirty="0">
                <a:solidFill>
                  <a:srgbClr val="FF0000"/>
                </a:solidFill>
              </a:rPr>
              <a:t>X </a:t>
            </a:r>
            <a:r>
              <a:rPr lang="fr-FR" dirty="0" smtClean="0"/>
              <a:t>Difficultés de prise en charge en santé pour les jeunes adultes (18-25 ans) en souffrance psychique et/ou en situation d’addiction</a:t>
            </a:r>
          </a:p>
          <a:p>
            <a:pPr marL="0" indent="0">
              <a:buNone/>
            </a:pPr>
            <a:r>
              <a:rPr lang="fr-FR" b="1" dirty="0">
                <a:solidFill>
                  <a:srgbClr val="FF0000"/>
                </a:solidFill>
              </a:rPr>
              <a:t>X </a:t>
            </a:r>
            <a:r>
              <a:rPr lang="fr-FR" dirty="0" smtClean="0"/>
              <a:t>Mise en réseau des structures sociales avec les structures de suivi spécialisé</a:t>
            </a:r>
          </a:p>
        </p:txBody>
      </p:sp>
    </p:spTree>
    <p:extLst>
      <p:ext uri="{BB962C8B-B14F-4D97-AF65-F5344CB8AC3E}">
        <p14:creationId xmlns:p14="http://schemas.microsoft.com/office/powerpoint/2010/main" val="68312254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12192000" cy="1231900"/>
          </a:xfrm>
        </p:spPr>
        <p:txBody>
          <a:bodyPr>
            <a:normAutofit/>
          </a:bodyPr>
          <a:lstStyle/>
          <a:p>
            <a:pPr algn="ctr"/>
            <a:r>
              <a:rPr lang="fr-FR" sz="4000" b="1" dirty="0" smtClean="0">
                <a:solidFill>
                  <a:srgbClr val="0070C0"/>
                </a:solidFill>
              </a:rPr>
              <a:t>Orientation des personnes en souffrance psychique </a:t>
            </a:r>
            <a:br>
              <a:rPr lang="fr-FR" sz="4000" b="1" dirty="0" smtClean="0">
                <a:solidFill>
                  <a:srgbClr val="0070C0"/>
                </a:solidFill>
              </a:rPr>
            </a:br>
            <a:r>
              <a:rPr lang="fr-FR" sz="4000" b="1" dirty="0" smtClean="0">
                <a:solidFill>
                  <a:srgbClr val="0070C0"/>
                </a:solidFill>
              </a:rPr>
              <a:t>et/ou en situation d’addiction </a:t>
            </a:r>
            <a:endParaRPr lang="fr-FR" sz="4000" b="1" dirty="0">
              <a:solidFill>
                <a:srgbClr val="0070C0"/>
              </a:solidFill>
            </a:endParaRPr>
          </a:p>
        </p:txBody>
      </p:sp>
      <p:sp>
        <p:nvSpPr>
          <p:cNvPr id="3" name="Espace réservé du contenu 2"/>
          <p:cNvSpPr>
            <a:spLocks noGrp="1"/>
          </p:cNvSpPr>
          <p:nvPr>
            <p:ph idx="1"/>
          </p:nvPr>
        </p:nvSpPr>
        <p:spPr>
          <a:xfrm>
            <a:off x="0" y="1130300"/>
            <a:ext cx="12192000" cy="5727699"/>
          </a:xfrm>
        </p:spPr>
        <p:txBody>
          <a:bodyPr>
            <a:normAutofit fontScale="62500" lnSpcReduction="20000"/>
          </a:bodyPr>
          <a:lstStyle/>
          <a:p>
            <a:pPr marL="0" indent="0">
              <a:buNone/>
            </a:pPr>
            <a:r>
              <a:rPr lang="fr-FR" b="1" dirty="0">
                <a:solidFill>
                  <a:srgbClr val="92D050"/>
                </a:solidFill>
              </a:rPr>
              <a:t>Propositions </a:t>
            </a:r>
          </a:p>
          <a:p>
            <a:pPr>
              <a:buFont typeface="Wingdings" panose="05000000000000000000" pitchFamily="2" charset="2"/>
              <a:buChar char="ü"/>
            </a:pPr>
            <a:r>
              <a:rPr lang="fr-FR" b="1" dirty="0" smtClean="0">
                <a:solidFill>
                  <a:srgbClr val="92D050"/>
                </a:solidFill>
              </a:rPr>
              <a:t>Permettre l’accès des personnes précaires à la psychiatrie </a:t>
            </a:r>
          </a:p>
          <a:p>
            <a:pPr marL="0" indent="0">
              <a:buNone/>
            </a:pPr>
            <a:r>
              <a:rPr lang="fr-FR" dirty="0" smtClean="0"/>
              <a:t>Améliorer l’accès des personnes en situation de précarité à la psychiatrie de secteur, dont le CMP est le pivot, notamment en favorisant la formalisation d’un travail partenarial effectif et opérant entre structures du secteur AHI et CMP par le biais du conventionnement</a:t>
            </a:r>
          </a:p>
          <a:p>
            <a:pPr marL="0" indent="0">
              <a:buNone/>
            </a:pPr>
            <a:r>
              <a:rPr lang="fr-FR" dirty="0" smtClean="0"/>
              <a:t>Développer l’aller vers pour les personnes ne sollicitant plus les professionnels de santé ou éloignées des équipements de santé &gt; renforcer les EMPP en IdF</a:t>
            </a:r>
            <a:r>
              <a:rPr lang="fr-FR" dirty="0"/>
              <a:t> </a:t>
            </a:r>
            <a:r>
              <a:rPr lang="fr-FR" dirty="0" smtClean="0"/>
              <a:t>: couverture territoriale complète</a:t>
            </a:r>
          </a:p>
          <a:p>
            <a:pPr>
              <a:buFont typeface="Wingdings" panose="05000000000000000000" pitchFamily="2" charset="2"/>
              <a:buChar char="ü"/>
            </a:pPr>
            <a:r>
              <a:rPr lang="fr-FR" b="1" dirty="0" smtClean="0">
                <a:solidFill>
                  <a:srgbClr val="92D050"/>
                </a:solidFill>
              </a:rPr>
              <a:t>Permettre aux personnes en souffrance psychique et/ou en situation d’addiction de se maintenir dans leur logement ou d’avoir accès à un logement</a:t>
            </a:r>
          </a:p>
          <a:p>
            <a:pPr marL="0" indent="0">
              <a:buNone/>
            </a:pPr>
            <a:r>
              <a:rPr lang="fr-FR" dirty="0"/>
              <a:t>Déployer le </a:t>
            </a:r>
            <a:r>
              <a:rPr lang="fr-FR" dirty="0" smtClean="0"/>
              <a:t>programme « un Chez soi d’abord » et </a:t>
            </a:r>
            <a:r>
              <a:rPr lang="fr-FR" dirty="0"/>
              <a:t>son principe d’accompagnement </a:t>
            </a:r>
            <a:r>
              <a:rPr lang="fr-FR" dirty="0" smtClean="0"/>
              <a:t>pluridisciplinaire </a:t>
            </a:r>
            <a:r>
              <a:rPr lang="fr-FR" dirty="0"/>
              <a:t>autour de la personne </a:t>
            </a:r>
            <a:r>
              <a:rPr lang="fr-FR" dirty="0" smtClean="0"/>
              <a:t>dans le logement</a:t>
            </a:r>
            <a:endParaRPr lang="fr-FR" dirty="0"/>
          </a:p>
          <a:p>
            <a:pPr marL="0" indent="0">
              <a:buNone/>
            </a:pPr>
            <a:r>
              <a:rPr lang="fr-FR" dirty="0" smtClean="0"/>
              <a:t>Déployer les équipes </a:t>
            </a:r>
            <a:r>
              <a:rPr lang="fr-FR" dirty="0"/>
              <a:t>mobiles </a:t>
            </a:r>
            <a:r>
              <a:rPr lang="fr-FR" dirty="0" smtClean="0"/>
              <a:t>psychiatrie ou addictologie intervenant </a:t>
            </a:r>
            <a:r>
              <a:rPr lang="fr-FR" dirty="0"/>
              <a:t>à </a:t>
            </a:r>
            <a:r>
              <a:rPr lang="fr-FR" dirty="0" smtClean="0"/>
              <a:t>domicile.</a:t>
            </a:r>
            <a:endParaRPr lang="fr-FR" dirty="0"/>
          </a:p>
          <a:p>
            <a:pPr marL="0" indent="0">
              <a:buNone/>
            </a:pPr>
            <a:r>
              <a:rPr lang="fr-FR" dirty="0" smtClean="0"/>
              <a:t>Déployer l’ACT à domicile pour prévenir les expulsions locatives. </a:t>
            </a:r>
          </a:p>
          <a:p>
            <a:pPr marL="0" indent="0">
              <a:buNone/>
            </a:pPr>
            <a:r>
              <a:rPr lang="fr-FR" dirty="0" smtClean="0"/>
              <a:t>Sensibilisation / information des bailleurs sociaux (équipes mobiles pouvant faire une interface / médiation avec le bailleur ?)</a:t>
            </a:r>
          </a:p>
          <a:p>
            <a:pPr marL="0" indent="0">
              <a:buNone/>
            </a:pPr>
            <a:r>
              <a:rPr lang="fr-FR" dirty="0"/>
              <a:t>Développer les résidences accueil, dédiées à l’accueil de personnes en situation de handicap </a:t>
            </a:r>
            <a:r>
              <a:rPr lang="fr-FR" dirty="0" smtClean="0"/>
              <a:t>psychique</a:t>
            </a:r>
          </a:p>
          <a:p>
            <a:pPr>
              <a:buFont typeface="Wingdings" panose="05000000000000000000" pitchFamily="2" charset="2"/>
              <a:buChar char="ü"/>
            </a:pPr>
            <a:r>
              <a:rPr lang="fr-FR" b="1" dirty="0" smtClean="0">
                <a:solidFill>
                  <a:srgbClr val="92D050"/>
                </a:solidFill>
              </a:rPr>
              <a:t>A défaut d’un accès direct au logement ordinaire, soutenir l’amélioration des conditions d’accueil et d’accompagnement </a:t>
            </a:r>
            <a:r>
              <a:rPr lang="fr-FR" b="1" dirty="0">
                <a:solidFill>
                  <a:srgbClr val="92D050"/>
                </a:solidFill>
              </a:rPr>
              <a:t>personnes en souffrance psychique et/ou en situation </a:t>
            </a:r>
            <a:r>
              <a:rPr lang="fr-FR" b="1" dirty="0" smtClean="0">
                <a:solidFill>
                  <a:srgbClr val="92D050"/>
                </a:solidFill>
              </a:rPr>
              <a:t>d’addiction en hébergement </a:t>
            </a:r>
          </a:p>
          <a:p>
            <a:pPr marL="0" indent="0">
              <a:buNone/>
            </a:pPr>
            <a:r>
              <a:rPr lang="fr-FR" dirty="0" smtClean="0"/>
              <a:t>Poursuivre </a:t>
            </a:r>
            <a:r>
              <a:rPr lang="fr-FR" dirty="0"/>
              <a:t>les travaux d’humanisation des </a:t>
            </a:r>
            <a:r>
              <a:rPr lang="fr-FR" dirty="0" smtClean="0"/>
              <a:t>structures AHI pour </a:t>
            </a:r>
            <a:r>
              <a:rPr lang="fr-FR" dirty="0"/>
              <a:t>accueillir dignement les personnes en </a:t>
            </a:r>
            <a:r>
              <a:rPr lang="fr-FR" dirty="0" smtClean="0"/>
              <a:t>souffrance psychique</a:t>
            </a:r>
          </a:p>
          <a:p>
            <a:pPr marL="0" indent="0">
              <a:buNone/>
            </a:pPr>
            <a:r>
              <a:rPr lang="fr-FR" dirty="0" smtClean="0"/>
              <a:t>Favoriser la </a:t>
            </a:r>
            <a:r>
              <a:rPr lang="fr-FR" dirty="0"/>
              <a:t>connaissance et la culture de </a:t>
            </a:r>
            <a:r>
              <a:rPr lang="fr-FR" dirty="0" smtClean="0"/>
              <a:t>la réduction des risques et des dommages dans </a:t>
            </a:r>
            <a:r>
              <a:rPr lang="fr-FR" dirty="0"/>
              <a:t>les établissements sociaux, médico-sociaux, sanitaires </a:t>
            </a:r>
            <a:endParaRPr lang="fr-FR" dirty="0" smtClean="0"/>
          </a:p>
        </p:txBody>
      </p:sp>
    </p:spTree>
    <p:extLst>
      <p:ext uri="{BB962C8B-B14F-4D97-AF65-F5344CB8AC3E}">
        <p14:creationId xmlns:p14="http://schemas.microsoft.com/office/powerpoint/2010/main" val="82506100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12192000" cy="1325563"/>
          </a:xfrm>
        </p:spPr>
        <p:txBody>
          <a:bodyPr>
            <a:normAutofit/>
          </a:bodyPr>
          <a:lstStyle/>
          <a:p>
            <a:pPr algn="ctr"/>
            <a:r>
              <a:rPr lang="fr-FR" sz="4000" b="1" dirty="0">
                <a:solidFill>
                  <a:srgbClr val="0070C0"/>
                </a:solidFill>
              </a:rPr>
              <a:t>Favoriser </a:t>
            </a:r>
            <a:r>
              <a:rPr lang="fr-FR" sz="4000" b="1" dirty="0" smtClean="0">
                <a:solidFill>
                  <a:srgbClr val="0070C0"/>
                </a:solidFill>
              </a:rPr>
              <a:t>l’organisation de </a:t>
            </a:r>
            <a:r>
              <a:rPr lang="fr-FR" sz="4000" b="1" dirty="0">
                <a:solidFill>
                  <a:srgbClr val="0070C0"/>
                </a:solidFill>
              </a:rPr>
              <a:t>parcours de </a:t>
            </a:r>
            <a:r>
              <a:rPr lang="fr-FR" sz="4000" b="1" dirty="0" smtClean="0">
                <a:solidFill>
                  <a:srgbClr val="0070C0"/>
                </a:solidFill>
              </a:rPr>
              <a:t>santé pour les personnes en situation de précarité </a:t>
            </a:r>
            <a:endParaRPr lang="fr-FR" sz="4000" b="1" dirty="0">
              <a:solidFill>
                <a:srgbClr val="0070C0"/>
              </a:solidFill>
            </a:endParaRPr>
          </a:p>
        </p:txBody>
      </p:sp>
      <p:sp>
        <p:nvSpPr>
          <p:cNvPr id="3" name="Espace réservé du contenu 2"/>
          <p:cNvSpPr>
            <a:spLocks noGrp="1"/>
          </p:cNvSpPr>
          <p:nvPr>
            <p:ph idx="1"/>
          </p:nvPr>
        </p:nvSpPr>
        <p:spPr>
          <a:xfrm>
            <a:off x="0" y="1325562"/>
            <a:ext cx="12192000" cy="5532437"/>
          </a:xfrm>
        </p:spPr>
        <p:txBody>
          <a:bodyPr/>
          <a:lstStyle/>
          <a:p>
            <a:pPr marL="0" indent="0">
              <a:buNone/>
            </a:pPr>
            <a:r>
              <a:rPr lang="fr-FR" b="1" dirty="0" smtClean="0">
                <a:solidFill>
                  <a:srgbClr val="FF0000"/>
                </a:solidFill>
              </a:rPr>
              <a:t>Difficultés</a:t>
            </a:r>
          </a:p>
          <a:p>
            <a:pPr marL="0" indent="0">
              <a:buNone/>
            </a:pPr>
            <a:r>
              <a:rPr lang="fr-FR" b="1" dirty="0" smtClean="0">
                <a:solidFill>
                  <a:srgbClr val="FF0000"/>
                </a:solidFill>
              </a:rPr>
              <a:t>X</a:t>
            </a:r>
            <a:r>
              <a:rPr lang="fr-FR" dirty="0" smtClean="0"/>
              <a:t> Sur l’offre médico-sociale (hors régulation SIAO), absence de système de traitement de la demande uniformisé qui permettrait une meilleure efficacité et favoriserait la fluidité. </a:t>
            </a:r>
            <a:endParaRPr lang="fr-FR" b="1" dirty="0" smtClean="0"/>
          </a:p>
          <a:p>
            <a:pPr marL="0" indent="0">
              <a:buNone/>
            </a:pPr>
            <a:endParaRPr lang="fr-FR" dirty="0"/>
          </a:p>
        </p:txBody>
      </p:sp>
    </p:spTree>
    <p:extLst>
      <p:ext uri="{BB962C8B-B14F-4D97-AF65-F5344CB8AC3E}">
        <p14:creationId xmlns:p14="http://schemas.microsoft.com/office/powerpoint/2010/main" val="2162998632"/>
      </p:ext>
    </p:extLst>
  </p:cSld>
  <p:clrMapOvr>
    <a:masterClrMapping/>
  </p:clrMapOvr>
  <p:timing>
    <p:tnLst>
      <p:par>
        <p:cTn id="1" dur="indefinite" restart="never" nodeType="tmRoot"/>
      </p:par>
    </p:tn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702</TotalTime>
  <Words>1674</Words>
  <Application>Microsoft Office PowerPoint</Application>
  <PresentationFormat>Grand écran</PresentationFormat>
  <Paragraphs>117</Paragraphs>
  <Slides>11</Slides>
  <Notes>2</Notes>
  <HiddenSlides>0</HiddenSlides>
  <MMClips>0</MMClips>
  <ScaleCrop>false</ScaleCrop>
  <HeadingPairs>
    <vt:vector size="6" baseType="variant">
      <vt:variant>
        <vt:lpstr>Polices utilisées</vt:lpstr>
      </vt:variant>
      <vt:variant>
        <vt:i4>5</vt:i4>
      </vt:variant>
      <vt:variant>
        <vt:lpstr>Thème</vt:lpstr>
      </vt:variant>
      <vt:variant>
        <vt:i4>1</vt:i4>
      </vt:variant>
      <vt:variant>
        <vt:lpstr>Titres des diapositives</vt:lpstr>
      </vt:variant>
      <vt:variant>
        <vt:i4>11</vt:i4>
      </vt:variant>
    </vt:vector>
  </HeadingPairs>
  <TitlesOfParts>
    <vt:vector size="17" baseType="lpstr">
      <vt:lpstr>Arial</vt:lpstr>
      <vt:lpstr>Calibri</vt:lpstr>
      <vt:lpstr>Calibri Light</vt:lpstr>
      <vt:lpstr>Symbol</vt:lpstr>
      <vt:lpstr>Wingdings</vt:lpstr>
      <vt:lpstr>Thème Office</vt:lpstr>
      <vt:lpstr>Séminaire « fluidité du secteur accueil hébergement parisien »</vt:lpstr>
      <vt:lpstr>Principes de travail</vt:lpstr>
      <vt:lpstr>Principes de travail</vt:lpstr>
      <vt:lpstr>Thématiques</vt:lpstr>
      <vt:lpstr>Orientation des personnes en perte d’autonomie</vt:lpstr>
      <vt:lpstr>Orientation des personnes en perte d’autonomie</vt:lpstr>
      <vt:lpstr>Orientation des personnes en souffrance psychique  et/ou en situation d’addiction </vt:lpstr>
      <vt:lpstr>Orientation des personnes en souffrance psychique  et/ou en situation d’addiction </vt:lpstr>
      <vt:lpstr>Favoriser l’organisation de parcours de santé pour les personnes en situation de précarité </vt:lpstr>
      <vt:lpstr>Favoriser l’organisation de parcours de santé pour les personnes en situation de précarité </vt:lpstr>
      <vt:lpstr>Préconisations transversales </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Séminaire « fluidité du secteur accueil hébergement parisien »</dc:title>
  <dc:creator>HUL-CM5</dc:creator>
  <cp:lastModifiedBy>HUL-CM5</cp:lastModifiedBy>
  <cp:revision>49</cp:revision>
  <dcterms:created xsi:type="dcterms:W3CDTF">2017-11-28T14:24:59Z</dcterms:created>
  <dcterms:modified xsi:type="dcterms:W3CDTF">2017-12-20T13:35:36Z</dcterms:modified>
</cp:coreProperties>
</file>

<file path=docProps/thumbnail.jpeg>
</file>